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688"/>
  </p:notesMasterIdLst>
  <p:sldIdLst>
    <p:sldId id="256" r:id="rId2"/>
    <p:sldId id="4136" r:id="rId3"/>
    <p:sldId id="4139" r:id="rId4"/>
    <p:sldId id="4140" r:id="rId5"/>
    <p:sldId id="4137" r:id="rId6"/>
    <p:sldId id="4138" r:id="rId7"/>
    <p:sldId id="4859" r:id="rId8"/>
    <p:sldId id="4860" r:id="rId9"/>
    <p:sldId id="4861" r:id="rId10"/>
    <p:sldId id="4862" r:id="rId11"/>
    <p:sldId id="4863" r:id="rId12"/>
    <p:sldId id="3726" r:id="rId13"/>
    <p:sldId id="3727" r:id="rId14"/>
    <p:sldId id="3728" r:id="rId15"/>
    <p:sldId id="5064" r:id="rId16"/>
    <p:sldId id="5065" r:id="rId17"/>
    <p:sldId id="5066" r:id="rId18"/>
    <p:sldId id="5067" r:id="rId19"/>
    <p:sldId id="5068" r:id="rId20"/>
    <p:sldId id="5069" r:id="rId21"/>
    <p:sldId id="3723" r:id="rId22"/>
    <p:sldId id="4942" r:id="rId23"/>
    <p:sldId id="3724" r:id="rId24"/>
    <p:sldId id="973" r:id="rId25"/>
    <p:sldId id="974" r:id="rId26"/>
    <p:sldId id="3285" r:id="rId27"/>
    <p:sldId id="1903" r:id="rId28"/>
    <p:sldId id="3884" r:id="rId29"/>
    <p:sldId id="4943" r:id="rId30"/>
    <p:sldId id="2745" r:id="rId31"/>
    <p:sldId id="5147" r:id="rId32"/>
    <p:sldId id="5044" r:id="rId33"/>
    <p:sldId id="5055" r:id="rId34"/>
    <p:sldId id="5054" r:id="rId35"/>
    <p:sldId id="5056" r:id="rId36"/>
    <p:sldId id="5057" r:id="rId37"/>
    <p:sldId id="5046" r:id="rId38"/>
    <p:sldId id="5047" r:id="rId39"/>
    <p:sldId id="5048" r:id="rId40"/>
    <p:sldId id="5049" r:id="rId41"/>
    <p:sldId id="5050" r:id="rId42"/>
    <p:sldId id="5051" r:id="rId43"/>
    <p:sldId id="5052" r:id="rId44"/>
    <p:sldId id="5053" r:id="rId45"/>
    <p:sldId id="5212" r:id="rId46"/>
    <p:sldId id="5213" r:id="rId47"/>
    <p:sldId id="5214" r:id="rId48"/>
    <p:sldId id="5215" r:id="rId49"/>
    <p:sldId id="5216" r:id="rId50"/>
    <p:sldId id="5217" r:id="rId51"/>
    <p:sldId id="5218" r:id="rId52"/>
    <p:sldId id="5219" r:id="rId53"/>
    <p:sldId id="5220" r:id="rId54"/>
    <p:sldId id="5221" r:id="rId55"/>
    <p:sldId id="5222" r:id="rId56"/>
    <p:sldId id="5223" r:id="rId57"/>
    <p:sldId id="5224" r:id="rId58"/>
    <p:sldId id="5225" r:id="rId59"/>
    <p:sldId id="5226" r:id="rId60"/>
    <p:sldId id="5227" r:id="rId61"/>
    <p:sldId id="3652" r:id="rId62"/>
    <p:sldId id="5059" r:id="rId63"/>
    <p:sldId id="5060" r:id="rId64"/>
    <p:sldId id="5061" r:id="rId65"/>
    <p:sldId id="4028" r:id="rId66"/>
    <p:sldId id="4197" r:id="rId67"/>
    <p:sldId id="4198" r:id="rId68"/>
    <p:sldId id="5058" r:id="rId69"/>
    <p:sldId id="975" r:id="rId70"/>
    <p:sldId id="5062" r:id="rId71"/>
    <p:sldId id="5063" r:id="rId72"/>
    <p:sldId id="4305" r:id="rId73"/>
    <p:sldId id="4303" r:id="rId74"/>
    <p:sldId id="4304" r:id="rId75"/>
    <p:sldId id="4362" r:id="rId76"/>
    <p:sldId id="4363" r:id="rId77"/>
    <p:sldId id="4361" r:id="rId78"/>
    <p:sldId id="4208" r:id="rId79"/>
    <p:sldId id="4209" r:id="rId80"/>
    <p:sldId id="4210" r:id="rId81"/>
    <p:sldId id="4211" r:id="rId82"/>
    <p:sldId id="5534" r:id="rId83"/>
    <p:sldId id="5535" r:id="rId84"/>
    <p:sldId id="5536" r:id="rId85"/>
    <p:sldId id="5537" r:id="rId86"/>
    <p:sldId id="5538" r:id="rId87"/>
    <p:sldId id="5539" r:id="rId88"/>
    <p:sldId id="5540" r:id="rId89"/>
    <p:sldId id="5541" r:id="rId90"/>
    <p:sldId id="5542" r:id="rId91"/>
    <p:sldId id="5543" r:id="rId92"/>
    <p:sldId id="5544" r:id="rId93"/>
    <p:sldId id="5545" r:id="rId94"/>
    <p:sldId id="5546" r:id="rId95"/>
    <p:sldId id="5547" r:id="rId96"/>
    <p:sldId id="5548" r:id="rId97"/>
    <p:sldId id="5549" r:id="rId98"/>
    <p:sldId id="5550" r:id="rId99"/>
    <p:sldId id="5551" r:id="rId100"/>
    <p:sldId id="5552" r:id="rId101"/>
    <p:sldId id="5553" r:id="rId102"/>
    <p:sldId id="5554" r:id="rId103"/>
    <p:sldId id="5555" r:id="rId104"/>
    <p:sldId id="5556" r:id="rId105"/>
    <p:sldId id="5557" r:id="rId106"/>
    <p:sldId id="5558" r:id="rId107"/>
    <p:sldId id="5559" r:id="rId108"/>
    <p:sldId id="5560" r:id="rId109"/>
    <p:sldId id="5561" r:id="rId110"/>
    <p:sldId id="5562" r:id="rId111"/>
    <p:sldId id="5563" r:id="rId112"/>
    <p:sldId id="5564" r:id="rId113"/>
    <p:sldId id="5565" r:id="rId114"/>
    <p:sldId id="5566" r:id="rId115"/>
    <p:sldId id="5567" r:id="rId116"/>
    <p:sldId id="5568" r:id="rId117"/>
    <p:sldId id="5569" r:id="rId118"/>
    <p:sldId id="5570" r:id="rId119"/>
    <p:sldId id="5571" r:id="rId120"/>
    <p:sldId id="5572" r:id="rId121"/>
    <p:sldId id="5573" r:id="rId122"/>
    <p:sldId id="5574" r:id="rId123"/>
    <p:sldId id="5575" r:id="rId124"/>
    <p:sldId id="5576" r:id="rId125"/>
    <p:sldId id="5577" r:id="rId126"/>
    <p:sldId id="5578" r:id="rId127"/>
    <p:sldId id="5579" r:id="rId128"/>
    <p:sldId id="5580" r:id="rId129"/>
    <p:sldId id="5581" r:id="rId130"/>
    <p:sldId id="5582" r:id="rId131"/>
    <p:sldId id="5583" r:id="rId132"/>
    <p:sldId id="5584" r:id="rId133"/>
    <p:sldId id="5585" r:id="rId134"/>
    <p:sldId id="5586" r:id="rId135"/>
    <p:sldId id="5587" r:id="rId136"/>
    <p:sldId id="5588" r:id="rId137"/>
    <p:sldId id="5258" r:id="rId138"/>
    <p:sldId id="5259" r:id="rId139"/>
    <p:sldId id="5260" r:id="rId140"/>
    <p:sldId id="5261" r:id="rId141"/>
    <p:sldId id="5262" r:id="rId142"/>
    <p:sldId id="5263" r:id="rId143"/>
    <p:sldId id="5297" r:id="rId144"/>
    <p:sldId id="5264" r:id="rId145"/>
    <p:sldId id="5265" r:id="rId146"/>
    <p:sldId id="5266" r:id="rId147"/>
    <p:sldId id="5267" r:id="rId148"/>
    <p:sldId id="5268" r:id="rId149"/>
    <p:sldId id="5269" r:id="rId150"/>
    <p:sldId id="5270" r:id="rId151"/>
    <p:sldId id="5271" r:id="rId152"/>
    <p:sldId id="5272" r:id="rId153"/>
    <p:sldId id="5273" r:id="rId154"/>
    <p:sldId id="5274" r:id="rId155"/>
    <p:sldId id="5275" r:id="rId156"/>
    <p:sldId id="5276" r:id="rId157"/>
    <p:sldId id="5277" r:id="rId158"/>
    <p:sldId id="5278" r:id="rId159"/>
    <p:sldId id="5279" r:id="rId160"/>
    <p:sldId id="5296" r:id="rId161"/>
    <p:sldId id="5280" r:id="rId162"/>
    <p:sldId id="5281" r:id="rId163"/>
    <p:sldId id="5282" r:id="rId164"/>
    <p:sldId id="5283" r:id="rId165"/>
    <p:sldId id="5284" r:id="rId166"/>
    <p:sldId id="5285" r:id="rId167"/>
    <p:sldId id="5286" r:id="rId168"/>
    <p:sldId id="5287" r:id="rId169"/>
    <p:sldId id="5288" r:id="rId170"/>
    <p:sldId id="5289" r:id="rId171"/>
    <p:sldId id="5290" r:id="rId172"/>
    <p:sldId id="5291" r:id="rId173"/>
    <p:sldId id="5292" r:id="rId174"/>
    <p:sldId id="5293" r:id="rId175"/>
    <p:sldId id="5294" r:id="rId176"/>
    <p:sldId id="5295" r:id="rId177"/>
    <p:sldId id="5298" r:id="rId178"/>
    <p:sldId id="5299" r:id="rId179"/>
    <p:sldId id="5300" r:id="rId180"/>
    <p:sldId id="5301" r:id="rId181"/>
    <p:sldId id="5302" r:id="rId182"/>
    <p:sldId id="5303" r:id="rId183"/>
    <p:sldId id="5304" r:id="rId184"/>
    <p:sldId id="5305" r:id="rId185"/>
    <p:sldId id="5306" r:id="rId186"/>
    <p:sldId id="5307" r:id="rId187"/>
    <p:sldId id="5308" r:id="rId188"/>
    <p:sldId id="5309" r:id="rId189"/>
    <p:sldId id="5310" r:id="rId190"/>
    <p:sldId id="5311" r:id="rId191"/>
    <p:sldId id="5312" r:id="rId192"/>
    <p:sldId id="5313" r:id="rId193"/>
    <p:sldId id="5314" r:id="rId194"/>
    <p:sldId id="5315" r:id="rId195"/>
    <p:sldId id="5316" r:id="rId196"/>
    <p:sldId id="5317" r:id="rId197"/>
    <p:sldId id="5318" r:id="rId198"/>
    <p:sldId id="5319" r:id="rId199"/>
    <p:sldId id="5320" r:id="rId200"/>
    <p:sldId id="5321" r:id="rId201"/>
    <p:sldId id="5322" r:id="rId202"/>
    <p:sldId id="5323" r:id="rId203"/>
    <p:sldId id="5324" r:id="rId204"/>
    <p:sldId id="5325" r:id="rId205"/>
    <p:sldId id="5326" r:id="rId206"/>
    <p:sldId id="5327" r:id="rId207"/>
    <p:sldId id="5328" r:id="rId208"/>
    <p:sldId id="5329" r:id="rId209"/>
    <p:sldId id="5330" r:id="rId210"/>
    <p:sldId id="5331" r:id="rId211"/>
    <p:sldId id="5332" r:id="rId212"/>
    <p:sldId id="5333" r:id="rId213"/>
    <p:sldId id="5334" r:id="rId214"/>
    <p:sldId id="5335" r:id="rId215"/>
    <p:sldId id="5336" r:id="rId216"/>
    <p:sldId id="5337" r:id="rId217"/>
    <p:sldId id="5338" r:id="rId218"/>
    <p:sldId id="5339" r:id="rId219"/>
    <p:sldId id="5340" r:id="rId220"/>
    <p:sldId id="5341" r:id="rId221"/>
    <p:sldId id="5342" r:id="rId222"/>
    <p:sldId id="5343" r:id="rId223"/>
    <p:sldId id="5344" r:id="rId224"/>
    <p:sldId id="5345" r:id="rId225"/>
    <p:sldId id="5346" r:id="rId226"/>
    <p:sldId id="5347" r:id="rId227"/>
    <p:sldId id="5348" r:id="rId228"/>
    <p:sldId id="5349" r:id="rId229"/>
    <p:sldId id="5350" r:id="rId230"/>
    <p:sldId id="5351" r:id="rId231"/>
    <p:sldId id="5352" r:id="rId232"/>
    <p:sldId id="5353" r:id="rId233"/>
    <p:sldId id="5354" r:id="rId234"/>
    <p:sldId id="5355" r:id="rId235"/>
    <p:sldId id="5356" r:id="rId236"/>
    <p:sldId id="5357" r:id="rId237"/>
    <p:sldId id="5358" r:id="rId238"/>
    <p:sldId id="5359" r:id="rId239"/>
    <p:sldId id="5360" r:id="rId240"/>
    <p:sldId id="5361" r:id="rId241"/>
    <p:sldId id="5362" r:id="rId242"/>
    <p:sldId id="5363" r:id="rId243"/>
    <p:sldId id="5364" r:id="rId244"/>
    <p:sldId id="5365" r:id="rId245"/>
    <p:sldId id="5366" r:id="rId246"/>
    <p:sldId id="5367" r:id="rId247"/>
    <p:sldId id="5368" r:id="rId248"/>
    <p:sldId id="5369" r:id="rId249"/>
    <p:sldId id="5370" r:id="rId250"/>
    <p:sldId id="5371" r:id="rId251"/>
    <p:sldId id="5372" r:id="rId252"/>
    <p:sldId id="5373" r:id="rId253"/>
    <p:sldId id="5374" r:id="rId254"/>
    <p:sldId id="5375" r:id="rId255"/>
    <p:sldId id="5376" r:id="rId256"/>
    <p:sldId id="5377" r:id="rId257"/>
    <p:sldId id="5378" r:id="rId258"/>
    <p:sldId id="5379" r:id="rId259"/>
    <p:sldId id="5380" r:id="rId260"/>
    <p:sldId id="5381" r:id="rId261"/>
    <p:sldId id="5382" r:id="rId262"/>
    <p:sldId id="5383" r:id="rId263"/>
    <p:sldId id="5384" r:id="rId264"/>
    <p:sldId id="5385" r:id="rId265"/>
    <p:sldId id="5386" r:id="rId266"/>
    <p:sldId id="5387" r:id="rId267"/>
    <p:sldId id="5388" r:id="rId268"/>
    <p:sldId id="5389" r:id="rId269"/>
    <p:sldId id="5390" r:id="rId270"/>
    <p:sldId id="5391" r:id="rId271"/>
    <p:sldId id="5392" r:id="rId272"/>
    <p:sldId id="5393" r:id="rId273"/>
    <p:sldId id="5394" r:id="rId274"/>
    <p:sldId id="5395" r:id="rId275"/>
    <p:sldId id="5396" r:id="rId276"/>
    <p:sldId id="5397" r:id="rId277"/>
    <p:sldId id="5398" r:id="rId278"/>
    <p:sldId id="5399" r:id="rId279"/>
    <p:sldId id="5400" r:id="rId280"/>
    <p:sldId id="5401" r:id="rId281"/>
    <p:sldId id="5402" r:id="rId282"/>
    <p:sldId id="5403" r:id="rId283"/>
    <p:sldId id="5404" r:id="rId284"/>
    <p:sldId id="5405" r:id="rId285"/>
    <p:sldId id="5406" r:id="rId286"/>
    <p:sldId id="5407" r:id="rId287"/>
    <p:sldId id="5408" r:id="rId288"/>
    <p:sldId id="5409" r:id="rId289"/>
    <p:sldId id="5410" r:id="rId290"/>
    <p:sldId id="5411" r:id="rId291"/>
    <p:sldId id="5412" r:id="rId292"/>
    <p:sldId id="5413" r:id="rId293"/>
    <p:sldId id="5414" r:id="rId294"/>
    <p:sldId id="5415" r:id="rId295"/>
    <p:sldId id="5416" r:id="rId296"/>
    <p:sldId id="5417" r:id="rId297"/>
    <p:sldId id="5418" r:id="rId298"/>
    <p:sldId id="5419" r:id="rId299"/>
    <p:sldId id="5420" r:id="rId300"/>
    <p:sldId id="5421" r:id="rId301"/>
    <p:sldId id="5422" r:id="rId302"/>
    <p:sldId id="5423" r:id="rId303"/>
    <p:sldId id="5424" r:id="rId304"/>
    <p:sldId id="5425" r:id="rId305"/>
    <p:sldId id="5426" r:id="rId306"/>
    <p:sldId id="5427" r:id="rId307"/>
    <p:sldId id="5428" r:id="rId308"/>
    <p:sldId id="5429" r:id="rId309"/>
    <p:sldId id="5430" r:id="rId310"/>
    <p:sldId id="5431" r:id="rId311"/>
    <p:sldId id="5432" r:id="rId312"/>
    <p:sldId id="5433" r:id="rId313"/>
    <p:sldId id="5434" r:id="rId314"/>
    <p:sldId id="5435" r:id="rId315"/>
    <p:sldId id="5436" r:id="rId316"/>
    <p:sldId id="5437" r:id="rId317"/>
    <p:sldId id="5438" r:id="rId318"/>
    <p:sldId id="5439" r:id="rId319"/>
    <p:sldId id="5440" r:id="rId320"/>
    <p:sldId id="5441" r:id="rId321"/>
    <p:sldId id="5442" r:id="rId322"/>
    <p:sldId id="5443" r:id="rId323"/>
    <p:sldId id="5444" r:id="rId324"/>
    <p:sldId id="5445" r:id="rId325"/>
    <p:sldId id="5446" r:id="rId326"/>
    <p:sldId id="5447" r:id="rId327"/>
    <p:sldId id="5448" r:id="rId328"/>
    <p:sldId id="5449" r:id="rId329"/>
    <p:sldId id="5450" r:id="rId330"/>
    <p:sldId id="5451" r:id="rId331"/>
    <p:sldId id="5452" r:id="rId332"/>
    <p:sldId id="5453" r:id="rId333"/>
    <p:sldId id="5454" r:id="rId334"/>
    <p:sldId id="5455" r:id="rId335"/>
    <p:sldId id="5456" r:id="rId336"/>
    <p:sldId id="5457" r:id="rId337"/>
    <p:sldId id="5458" r:id="rId338"/>
    <p:sldId id="5459" r:id="rId339"/>
    <p:sldId id="5460" r:id="rId340"/>
    <p:sldId id="5461" r:id="rId341"/>
    <p:sldId id="5462" r:id="rId342"/>
    <p:sldId id="5463" r:id="rId343"/>
    <p:sldId id="5464" r:id="rId344"/>
    <p:sldId id="5465" r:id="rId345"/>
    <p:sldId id="5466" r:id="rId346"/>
    <p:sldId id="5467" r:id="rId347"/>
    <p:sldId id="5468" r:id="rId348"/>
    <p:sldId id="5469" r:id="rId349"/>
    <p:sldId id="5470" r:id="rId350"/>
    <p:sldId id="5471" r:id="rId351"/>
    <p:sldId id="5472" r:id="rId352"/>
    <p:sldId id="5473" r:id="rId353"/>
    <p:sldId id="5474" r:id="rId354"/>
    <p:sldId id="5475" r:id="rId355"/>
    <p:sldId id="5476" r:id="rId356"/>
    <p:sldId id="5477" r:id="rId357"/>
    <p:sldId id="5478" r:id="rId358"/>
    <p:sldId id="5479" r:id="rId359"/>
    <p:sldId id="5480" r:id="rId360"/>
    <p:sldId id="5481" r:id="rId361"/>
    <p:sldId id="5482" r:id="rId362"/>
    <p:sldId id="5483" r:id="rId363"/>
    <p:sldId id="5484" r:id="rId364"/>
    <p:sldId id="5485" r:id="rId365"/>
    <p:sldId id="5486" r:id="rId366"/>
    <p:sldId id="5487" r:id="rId367"/>
    <p:sldId id="5488" r:id="rId368"/>
    <p:sldId id="5489" r:id="rId369"/>
    <p:sldId id="5490" r:id="rId370"/>
    <p:sldId id="5491" r:id="rId371"/>
    <p:sldId id="5492" r:id="rId372"/>
    <p:sldId id="5493" r:id="rId373"/>
    <p:sldId id="5494" r:id="rId374"/>
    <p:sldId id="5495" r:id="rId375"/>
    <p:sldId id="5496" r:id="rId376"/>
    <p:sldId id="5497" r:id="rId377"/>
    <p:sldId id="5498" r:id="rId378"/>
    <p:sldId id="5499" r:id="rId379"/>
    <p:sldId id="5500" r:id="rId380"/>
    <p:sldId id="5501" r:id="rId381"/>
    <p:sldId id="5502" r:id="rId382"/>
    <p:sldId id="5503" r:id="rId383"/>
    <p:sldId id="5504" r:id="rId384"/>
    <p:sldId id="5505" r:id="rId385"/>
    <p:sldId id="5506" r:id="rId386"/>
    <p:sldId id="5507" r:id="rId387"/>
    <p:sldId id="5508" r:id="rId388"/>
    <p:sldId id="5509" r:id="rId389"/>
    <p:sldId id="5510" r:id="rId390"/>
    <p:sldId id="5511" r:id="rId391"/>
    <p:sldId id="5512" r:id="rId392"/>
    <p:sldId id="5513" r:id="rId393"/>
    <p:sldId id="5514" r:id="rId394"/>
    <p:sldId id="5515" r:id="rId395"/>
    <p:sldId id="5516" r:id="rId396"/>
    <p:sldId id="5517" r:id="rId397"/>
    <p:sldId id="5518" r:id="rId398"/>
    <p:sldId id="5519" r:id="rId399"/>
    <p:sldId id="5520" r:id="rId400"/>
    <p:sldId id="5521" r:id="rId401"/>
    <p:sldId id="5522" r:id="rId402"/>
    <p:sldId id="5523" r:id="rId403"/>
    <p:sldId id="5524" r:id="rId404"/>
    <p:sldId id="5525" r:id="rId405"/>
    <p:sldId id="5526" r:id="rId406"/>
    <p:sldId id="5527" r:id="rId407"/>
    <p:sldId id="5528" r:id="rId408"/>
    <p:sldId id="5529" r:id="rId409"/>
    <p:sldId id="5530" r:id="rId410"/>
    <p:sldId id="5531" r:id="rId411"/>
    <p:sldId id="5532" r:id="rId412"/>
    <p:sldId id="5533" r:id="rId413"/>
    <p:sldId id="4459" r:id="rId414"/>
    <p:sldId id="5078" r:id="rId415"/>
    <p:sldId id="5079" r:id="rId416"/>
    <p:sldId id="5072" r:id="rId417"/>
    <p:sldId id="5073" r:id="rId418"/>
    <p:sldId id="5074" r:id="rId419"/>
    <p:sldId id="4460" r:id="rId420"/>
    <p:sldId id="4461" r:id="rId421"/>
    <p:sldId id="5211" r:id="rId422"/>
    <p:sldId id="4462" r:id="rId423"/>
    <p:sldId id="5075" r:id="rId424"/>
    <p:sldId id="4463" r:id="rId425"/>
    <p:sldId id="5165" r:id="rId426"/>
    <p:sldId id="5166" r:id="rId427"/>
    <p:sldId id="5167" r:id="rId428"/>
    <p:sldId id="5168" r:id="rId429"/>
    <p:sldId id="5169" r:id="rId430"/>
    <p:sldId id="5170" r:id="rId431"/>
    <p:sldId id="5171" r:id="rId432"/>
    <p:sldId id="5172" r:id="rId433"/>
    <p:sldId id="5173" r:id="rId434"/>
    <p:sldId id="4464" r:id="rId435"/>
    <p:sldId id="5076" r:id="rId436"/>
    <p:sldId id="4694" r:id="rId437"/>
    <p:sldId id="4465" r:id="rId438"/>
    <p:sldId id="5154" r:id="rId439"/>
    <p:sldId id="5156" r:id="rId440"/>
    <p:sldId id="5157" r:id="rId441"/>
    <p:sldId id="5155" r:id="rId442"/>
    <p:sldId id="5158" r:id="rId443"/>
    <p:sldId id="3666" r:id="rId444"/>
    <p:sldId id="3363" r:id="rId445"/>
    <p:sldId id="5077" r:id="rId446"/>
    <p:sldId id="3598" r:id="rId447"/>
    <p:sldId id="4030" r:id="rId448"/>
    <p:sldId id="4990" r:id="rId449"/>
    <p:sldId id="3603" r:id="rId450"/>
    <p:sldId id="4466" r:id="rId451"/>
    <p:sldId id="3602" r:id="rId452"/>
    <p:sldId id="4383" r:id="rId453"/>
    <p:sldId id="4384" r:id="rId454"/>
    <p:sldId id="4876" r:id="rId455"/>
    <p:sldId id="4878" r:id="rId456"/>
    <p:sldId id="4385" r:id="rId457"/>
    <p:sldId id="4879" r:id="rId458"/>
    <p:sldId id="4877" r:id="rId459"/>
    <p:sldId id="5099" r:id="rId460"/>
    <p:sldId id="5100" r:id="rId461"/>
    <p:sldId id="5104" r:id="rId462"/>
    <p:sldId id="5105" r:id="rId463"/>
    <p:sldId id="5106" r:id="rId464"/>
    <p:sldId id="5107" r:id="rId465"/>
    <p:sldId id="5108" r:id="rId466"/>
    <p:sldId id="5109" r:id="rId467"/>
    <p:sldId id="5101" r:id="rId468"/>
    <p:sldId id="5102" r:id="rId469"/>
    <p:sldId id="5103" r:id="rId470"/>
    <p:sldId id="4386" r:id="rId471"/>
    <p:sldId id="4992" r:id="rId472"/>
    <p:sldId id="4993" r:id="rId473"/>
    <p:sldId id="4994" r:id="rId474"/>
    <p:sldId id="4995" r:id="rId475"/>
    <p:sldId id="4387" r:id="rId476"/>
    <p:sldId id="4388" r:id="rId477"/>
    <p:sldId id="4389" r:id="rId478"/>
    <p:sldId id="4393" r:id="rId479"/>
    <p:sldId id="4394" r:id="rId480"/>
    <p:sldId id="4395" r:id="rId481"/>
    <p:sldId id="4396" r:id="rId482"/>
    <p:sldId id="4397" r:id="rId483"/>
    <p:sldId id="4398" r:id="rId484"/>
    <p:sldId id="4377" r:id="rId485"/>
    <p:sldId id="4881" r:id="rId486"/>
    <p:sldId id="4883" r:id="rId487"/>
    <p:sldId id="3890" r:id="rId488"/>
    <p:sldId id="4884" r:id="rId489"/>
    <p:sldId id="3891" r:id="rId490"/>
    <p:sldId id="3892" r:id="rId491"/>
    <p:sldId id="4374" r:id="rId492"/>
    <p:sldId id="4034" r:id="rId493"/>
    <p:sldId id="4035" r:id="rId494"/>
    <p:sldId id="4036" r:id="rId495"/>
    <p:sldId id="4037" r:id="rId496"/>
    <p:sldId id="4372" r:id="rId497"/>
    <p:sldId id="4415" r:id="rId498"/>
    <p:sldId id="4416" r:id="rId499"/>
    <p:sldId id="4417" r:id="rId500"/>
    <p:sldId id="4038" r:id="rId501"/>
    <p:sldId id="4039" r:id="rId502"/>
    <p:sldId id="4373" r:id="rId503"/>
    <p:sldId id="4040" r:id="rId504"/>
    <p:sldId id="4885" r:id="rId505"/>
    <p:sldId id="4886" r:id="rId506"/>
    <p:sldId id="4041" r:id="rId507"/>
    <p:sldId id="4366" r:id="rId508"/>
    <p:sldId id="4367" r:id="rId509"/>
    <p:sldId id="4368" r:id="rId510"/>
    <p:sldId id="5031" r:id="rId511"/>
    <p:sldId id="5032" r:id="rId512"/>
    <p:sldId id="4369" r:id="rId513"/>
    <p:sldId id="5030" r:id="rId514"/>
    <p:sldId id="5033" r:id="rId515"/>
    <p:sldId id="5034" r:id="rId516"/>
    <p:sldId id="5043" r:id="rId517"/>
    <p:sldId id="5035" r:id="rId518"/>
    <p:sldId id="5037" r:id="rId519"/>
    <p:sldId id="5036" r:id="rId520"/>
    <p:sldId id="5038" r:id="rId521"/>
    <p:sldId id="5039" r:id="rId522"/>
    <p:sldId id="5040" r:id="rId523"/>
    <p:sldId id="5041" r:id="rId524"/>
    <p:sldId id="5042" r:id="rId525"/>
    <p:sldId id="5151" r:id="rId526"/>
    <p:sldId id="5152" r:id="rId527"/>
    <p:sldId id="4423" r:id="rId528"/>
    <p:sldId id="4428" r:id="rId529"/>
    <p:sldId id="4431" r:id="rId530"/>
    <p:sldId id="4889" r:id="rId531"/>
    <p:sldId id="4890" r:id="rId532"/>
    <p:sldId id="4891" r:id="rId533"/>
    <p:sldId id="4893" r:id="rId534"/>
    <p:sldId id="4429" r:id="rId535"/>
    <p:sldId id="4892" r:id="rId536"/>
    <p:sldId id="4430" r:id="rId537"/>
    <p:sldId id="4432" r:id="rId538"/>
    <p:sldId id="4433" r:id="rId539"/>
    <p:sldId id="4437" r:id="rId540"/>
    <p:sldId id="4894" r:id="rId541"/>
    <p:sldId id="4895" r:id="rId542"/>
    <p:sldId id="4896" r:id="rId543"/>
    <p:sldId id="4438" r:id="rId544"/>
    <p:sldId id="4439" r:id="rId545"/>
    <p:sldId id="4440" r:id="rId546"/>
    <p:sldId id="4441" r:id="rId547"/>
    <p:sldId id="4442" r:id="rId548"/>
    <p:sldId id="4443" r:id="rId549"/>
    <p:sldId id="4444" r:id="rId550"/>
    <p:sldId id="4448" r:id="rId551"/>
    <p:sldId id="4449" r:id="rId552"/>
    <p:sldId id="4450" r:id="rId553"/>
    <p:sldId id="4451" r:id="rId554"/>
    <p:sldId id="4452" r:id="rId555"/>
    <p:sldId id="4453" r:id="rId556"/>
    <p:sldId id="4454" r:id="rId557"/>
    <p:sldId id="4455" r:id="rId558"/>
    <p:sldId id="4456" r:id="rId559"/>
    <p:sldId id="4457" r:id="rId560"/>
    <p:sldId id="4458" r:id="rId561"/>
    <p:sldId id="4123" r:id="rId562"/>
    <p:sldId id="4718" r:id="rId563"/>
    <p:sldId id="4719" r:id="rId564"/>
    <p:sldId id="4939" r:id="rId565"/>
    <p:sldId id="4944" r:id="rId566"/>
    <p:sldId id="4941" r:id="rId567"/>
    <p:sldId id="4307" r:id="rId568"/>
    <p:sldId id="4125" r:id="rId569"/>
    <p:sldId id="4131" r:id="rId570"/>
    <p:sldId id="4124" r:id="rId571"/>
    <p:sldId id="5148" r:id="rId572"/>
    <p:sldId id="5149" r:id="rId573"/>
    <p:sldId id="4126" r:id="rId574"/>
    <p:sldId id="5150" r:id="rId575"/>
    <p:sldId id="4316" r:id="rId576"/>
    <p:sldId id="4317" r:id="rId577"/>
    <p:sldId id="4134" r:id="rId578"/>
    <p:sldId id="4127" r:id="rId579"/>
    <p:sldId id="4128" r:id="rId580"/>
    <p:sldId id="4132" r:id="rId581"/>
    <p:sldId id="4129" r:id="rId582"/>
    <p:sldId id="4130" r:id="rId583"/>
    <p:sldId id="4422" r:id="rId584"/>
    <p:sldId id="4420" r:id="rId585"/>
    <p:sldId id="4421" r:id="rId586"/>
    <p:sldId id="4720" r:id="rId587"/>
    <p:sldId id="4721" r:id="rId588"/>
    <p:sldId id="4724" r:id="rId589"/>
    <p:sldId id="4722" r:id="rId590"/>
    <p:sldId id="4725" r:id="rId591"/>
    <p:sldId id="4723" r:id="rId592"/>
    <p:sldId id="3738" r:id="rId593"/>
    <p:sldId id="3739" r:id="rId594"/>
    <p:sldId id="3740" r:id="rId595"/>
    <p:sldId id="4033" r:id="rId596"/>
    <p:sldId id="3741" r:id="rId597"/>
    <p:sldId id="3742" r:id="rId598"/>
    <p:sldId id="3743" r:id="rId599"/>
    <p:sldId id="3744" r:id="rId600"/>
    <p:sldId id="3745" r:id="rId601"/>
    <p:sldId id="3746" r:id="rId602"/>
    <p:sldId id="3747" r:id="rId603"/>
    <p:sldId id="3748" r:id="rId604"/>
    <p:sldId id="3749" r:id="rId605"/>
    <p:sldId id="3750" r:id="rId606"/>
    <p:sldId id="3751" r:id="rId607"/>
    <p:sldId id="3752" r:id="rId608"/>
    <p:sldId id="3753" r:id="rId609"/>
    <p:sldId id="3754" r:id="rId610"/>
    <p:sldId id="4290" r:id="rId611"/>
    <p:sldId id="4292" r:id="rId612"/>
    <p:sldId id="4291" r:id="rId613"/>
    <p:sldId id="4296" r:id="rId614"/>
    <p:sldId id="4297" r:id="rId615"/>
    <p:sldId id="4298" r:id="rId616"/>
    <p:sldId id="4318" r:id="rId617"/>
    <p:sldId id="4319" r:id="rId618"/>
    <p:sldId id="4320" r:id="rId619"/>
    <p:sldId id="4321" r:id="rId620"/>
    <p:sldId id="4322" r:id="rId621"/>
    <p:sldId id="4323" r:id="rId622"/>
    <p:sldId id="4324" r:id="rId623"/>
    <p:sldId id="4473" r:id="rId624"/>
    <p:sldId id="4474" r:id="rId625"/>
    <p:sldId id="4475" r:id="rId626"/>
    <p:sldId id="4476" r:id="rId627"/>
    <p:sldId id="4477" r:id="rId628"/>
    <p:sldId id="4478" r:id="rId629"/>
    <p:sldId id="4479" r:id="rId630"/>
    <p:sldId id="5092" r:id="rId631"/>
    <p:sldId id="5095" r:id="rId632"/>
    <p:sldId id="5096" r:id="rId633"/>
    <p:sldId id="5097" r:id="rId634"/>
    <p:sldId id="5098" r:id="rId635"/>
    <p:sldId id="5088" r:id="rId636"/>
    <p:sldId id="5093" r:id="rId637"/>
    <p:sldId id="5089" r:id="rId638"/>
    <p:sldId id="5094" r:id="rId639"/>
    <p:sldId id="5090" r:id="rId640"/>
    <p:sldId id="5091" r:id="rId641"/>
    <p:sldId id="4181" r:id="rId642"/>
    <p:sldId id="4178" r:id="rId643"/>
    <p:sldId id="4179" r:id="rId644"/>
    <p:sldId id="4180" r:id="rId645"/>
    <p:sldId id="4182" r:id="rId646"/>
    <p:sldId id="4183" r:id="rId647"/>
    <p:sldId id="4470" r:id="rId648"/>
    <p:sldId id="4471" r:id="rId649"/>
    <p:sldId id="4472" r:id="rId650"/>
    <p:sldId id="5110" r:id="rId651"/>
    <p:sldId id="5111" r:id="rId652"/>
    <p:sldId id="5112" r:id="rId653"/>
    <p:sldId id="5113" r:id="rId654"/>
    <p:sldId id="5114" r:id="rId655"/>
    <p:sldId id="5115" r:id="rId656"/>
    <p:sldId id="5116" r:id="rId657"/>
    <p:sldId id="5117" r:id="rId658"/>
    <p:sldId id="5118" r:id="rId659"/>
    <p:sldId id="5119" r:id="rId660"/>
    <p:sldId id="5120" r:id="rId661"/>
    <p:sldId id="5121" r:id="rId662"/>
    <p:sldId id="5122" r:id="rId663"/>
    <p:sldId id="5123" r:id="rId664"/>
    <p:sldId id="5124" r:id="rId665"/>
    <p:sldId id="5125" r:id="rId666"/>
    <p:sldId id="5126" r:id="rId667"/>
    <p:sldId id="5127" r:id="rId668"/>
    <p:sldId id="5128" r:id="rId669"/>
    <p:sldId id="5129" r:id="rId670"/>
    <p:sldId id="5130" r:id="rId671"/>
    <p:sldId id="5131" r:id="rId672"/>
    <p:sldId id="5132" r:id="rId673"/>
    <p:sldId id="5133" r:id="rId674"/>
    <p:sldId id="5134" r:id="rId675"/>
    <p:sldId id="5135" r:id="rId676"/>
    <p:sldId id="5136" r:id="rId677"/>
    <p:sldId id="5137" r:id="rId678"/>
    <p:sldId id="5138" r:id="rId679"/>
    <p:sldId id="5139" r:id="rId680"/>
    <p:sldId id="5140" r:id="rId681"/>
    <p:sldId id="5141" r:id="rId682"/>
    <p:sldId id="5142" r:id="rId683"/>
    <p:sldId id="5143" r:id="rId684"/>
    <p:sldId id="5144" r:id="rId685"/>
    <p:sldId id="5145" r:id="rId686"/>
    <p:sldId id="5146" r:id="rId68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9512" autoAdjust="0"/>
  </p:normalViewPr>
  <p:slideViewPr>
    <p:cSldViewPr>
      <p:cViewPr>
        <p:scale>
          <a:sx n="82" d="100"/>
          <a:sy n="82" d="100"/>
        </p:scale>
        <p:origin x="-1498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671" Type="http://schemas.openxmlformats.org/officeDocument/2006/relationships/slide" Target="slides/slide670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slide" Target="slides/slide530.xml"/><Relationship Id="rId573" Type="http://schemas.openxmlformats.org/officeDocument/2006/relationships/slide" Target="slides/slide572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40" Type="http://schemas.openxmlformats.org/officeDocument/2006/relationships/slide" Target="slides/slide639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42" Type="http://schemas.openxmlformats.org/officeDocument/2006/relationships/slide" Target="slides/slide541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651" Type="http://schemas.openxmlformats.org/officeDocument/2006/relationships/slide" Target="slides/slide650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553" Type="http://schemas.openxmlformats.org/officeDocument/2006/relationships/slide" Target="slides/slide552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slide" Target="slides/slide630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42" Type="http://schemas.openxmlformats.org/officeDocument/2006/relationships/slide" Target="slides/slide641.xml"/><Relationship Id="rId684" Type="http://schemas.openxmlformats.org/officeDocument/2006/relationships/slide" Target="slides/slide683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653" Type="http://schemas.openxmlformats.org/officeDocument/2006/relationships/slide" Target="slides/slide652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644" Type="http://schemas.openxmlformats.org/officeDocument/2006/relationships/slide" Target="slides/slide643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655" Type="http://schemas.openxmlformats.org/officeDocument/2006/relationships/slide" Target="slides/slide654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677" Type="http://schemas.openxmlformats.org/officeDocument/2006/relationships/slide" Target="slides/slide676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688" Type="http://schemas.openxmlformats.org/officeDocument/2006/relationships/notesMaster" Target="notesMasters/notesMaster1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slide" Target="slides/slide656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550" Type="http://schemas.openxmlformats.org/officeDocument/2006/relationships/slide" Target="slides/slide54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71" Type="http://schemas.openxmlformats.org/officeDocument/2006/relationships/slide" Target="slides/slide570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27" Type="http://schemas.openxmlformats.org/officeDocument/2006/relationships/slide" Target="slides/slide626.xml"/><Relationship Id="rId648" Type="http://schemas.openxmlformats.org/officeDocument/2006/relationships/slide" Target="slides/slide647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40" Type="http://schemas.openxmlformats.org/officeDocument/2006/relationships/slide" Target="slides/slide539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582" Type="http://schemas.openxmlformats.org/officeDocument/2006/relationships/slide" Target="slides/slide581.xml"/><Relationship Id="rId617" Type="http://schemas.openxmlformats.org/officeDocument/2006/relationships/slide" Target="slides/slide616.xml"/><Relationship Id="rId638" Type="http://schemas.openxmlformats.org/officeDocument/2006/relationships/slide" Target="slides/slide637.xml"/><Relationship Id="rId659" Type="http://schemas.openxmlformats.org/officeDocument/2006/relationships/slide" Target="slides/slide65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slide" Target="slides/slide529.xml"/><Relationship Id="rId691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72" Type="http://schemas.openxmlformats.org/officeDocument/2006/relationships/slide" Target="slides/slide571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28" Type="http://schemas.openxmlformats.org/officeDocument/2006/relationships/slide" Target="slides/slide627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681" Type="http://schemas.openxmlformats.org/officeDocument/2006/relationships/slide" Target="slides/slide680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41" Type="http://schemas.openxmlformats.org/officeDocument/2006/relationships/slide" Target="slides/slide540.xml"/><Relationship Id="rId562" Type="http://schemas.openxmlformats.org/officeDocument/2006/relationships/slide" Target="slides/slide561.xml"/><Relationship Id="rId583" Type="http://schemas.openxmlformats.org/officeDocument/2006/relationships/slide" Target="slides/slide582.xml"/><Relationship Id="rId618" Type="http://schemas.openxmlformats.org/officeDocument/2006/relationships/slide" Target="slides/slide617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tableStyles" Target="tableStyle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presProps" Target="presProps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74DAAFA-6AEC-4163-AE7B-5F2CBA09BE74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6B9DC-BFD9-489C-9D87-C5C7B2BB57E1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ECD232B-FC41-485D-BBB3-AD02E18BFC18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A206-9488-4CC2-97B7-E9B36615E1EB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BF48-3451-4BDD-B3F3-F94E8CEEBD7E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AF632E5-17D9-4995-A4F1-9D3E1AD27F34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7211A92-2D57-4002-966A-8E195FF700B8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4947-0DC3-4120-986F-8E32EB13A9B2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A85D-0D81-4CC1-BC3C-A7B028FBB8B3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0C8E-B426-4173-B61B-EC572726CE84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F8E0C-7A94-4CCB-B3B0-3A3042CE5A8C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6B25D16-B641-4790-A9EF-9215678487FC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png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Python</a:t>
            </a:r>
            <a:br>
              <a:rPr lang="en-US" altLang="ko-KR" sz="9600" dirty="0" smtClean="0"/>
            </a:br>
            <a:r>
              <a:rPr lang="ko-KR" altLang="en-US" sz="9600" smtClean="0"/>
              <a:t>기초 교육 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__future__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숫자</a:t>
            </a:r>
            <a:r>
              <a:rPr lang="en-US" altLang="ko-KR" sz="6700" dirty="0" smtClean="0"/>
              <a:t>(</a:t>
            </a:r>
            <a:r>
              <a:rPr lang="ko-KR" altLang="en-US" sz="6700" dirty="0" smtClean="0"/>
              <a:t>연산자</a:t>
            </a:r>
            <a:r>
              <a:rPr lang="en-US" altLang="ko-KR" sz="6700" dirty="0" smtClean="0"/>
              <a:t>)</a:t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8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numbers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Complex : </a:t>
            </a:r>
            <a:r>
              <a:rPr lang="ko-KR" altLang="en-US" dirty="0" smtClean="0"/>
              <a:t>구체화하기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추상 클래스인 </a:t>
            </a:r>
            <a:r>
              <a:rPr lang="en-US" altLang="ko-KR" sz="2800" dirty="0" smtClean="0"/>
              <a:t>Complex </a:t>
            </a:r>
            <a:r>
              <a:rPr lang="ko-KR" altLang="en-US" sz="2800" dirty="0" smtClean="0"/>
              <a:t>구조에 맞춰 구체화 클래스 만들기</a:t>
            </a:r>
            <a:endParaRPr lang="en-US" altLang="ko-KR" sz="2800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057650" cy="394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5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Complex : </a:t>
            </a:r>
            <a:r>
              <a:rPr lang="ko-KR" altLang="en-US" dirty="0" smtClean="0"/>
              <a:t>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추상 클래스인 </a:t>
            </a:r>
            <a:r>
              <a:rPr lang="en-US" altLang="ko-KR" sz="2800" dirty="0" smtClean="0"/>
              <a:t>Complex </a:t>
            </a:r>
            <a:r>
              <a:rPr lang="ko-KR" altLang="en-US" sz="2800" dirty="0" smtClean="0"/>
              <a:t>구조에 맞춰 구체화 클래스 만들기</a:t>
            </a:r>
            <a:endParaRPr lang="en-US" altLang="ko-KR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3212976"/>
            <a:ext cx="413385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연산자 비교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연산자와 연산함수 비교</a:t>
            </a:r>
            <a:endParaRPr lang="en-US" altLang="ko-KR" sz="28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33059"/>
              </p:ext>
            </p:extLst>
          </p:nvPr>
        </p:nvGraphicFramePr>
        <p:xfrm>
          <a:off x="971600" y="2852936"/>
          <a:ext cx="7200800" cy="3672406"/>
        </p:xfrm>
        <a:graphic>
          <a:graphicData uri="http://schemas.openxmlformats.org/drawingml/2006/table">
            <a:tbl>
              <a:tblPr/>
              <a:tblGrid>
                <a:gridCol w="1800201"/>
                <a:gridCol w="1440160"/>
                <a:gridCol w="3960439"/>
              </a:tblGrid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+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add(a,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Concatenation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seq1 + seq2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concat</a:t>
                      </a:r>
                      <a:r>
                        <a:rPr lang="en-US" sz="1000" dirty="0">
                          <a:effectLst/>
                        </a:rPr>
                        <a:t>(seq1, seq2)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Containment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 in 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contains(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3763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/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div(a, b) (without __</a:t>
                      </a:r>
                      <a:r>
                        <a:rPr lang="en-US" sz="1000" dirty="0" err="1">
                          <a:effectLst/>
                        </a:rPr>
                        <a:t>future__.division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3763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/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truediv</a:t>
                      </a:r>
                      <a:r>
                        <a:rPr lang="en-US" sz="1000" dirty="0">
                          <a:effectLst/>
                        </a:rPr>
                        <a:t>(a, b) (</a:t>
                      </a:r>
                      <a:r>
                        <a:rPr lang="en-US" sz="1000" dirty="0" err="1">
                          <a:effectLst/>
                        </a:rPr>
                        <a:t>with__future__.division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//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floordiv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And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&amp;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and_(a,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Exclusive Or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^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xor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invert(a)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Or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|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Exponentiation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**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pow(a,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is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is_(a,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is not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is_not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Indexed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 = v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k, v)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Indexed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del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delitem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92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연산자 함수</a:t>
            </a:r>
            <a:r>
              <a:rPr lang="en-US" altLang="ko-KR" dirty="0"/>
              <a:t>: </a:t>
            </a:r>
            <a:r>
              <a:rPr lang="ko-KR" altLang="en-US" dirty="0"/>
              <a:t>연산자 비교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375815"/>
              </p:ext>
            </p:extLst>
          </p:nvPr>
        </p:nvGraphicFramePr>
        <p:xfrm>
          <a:off x="899592" y="2348880"/>
          <a:ext cx="7344816" cy="4176460"/>
        </p:xfrm>
        <a:graphic>
          <a:graphicData uri="http://schemas.openxmlformats.org/drawingml/2006/table">
            <a:tbl>
              <a:tblPr/>
              <a:tblGrid>
                <a:gridCol w="2295255"/>
                <a:gridCol w="1989221"/>
                <a:gridCol w="3060340"/>
              </a:tblGrid>
              <a:tr h="2234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Left Shift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lshift(a,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Modulo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%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mod(a,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*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mul(a,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Negation (Arithmetic)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neg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Negation (Logical)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not_(a)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Positive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+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pos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Right Shift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&gt;&gt;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rshift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Sequence Repetition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 *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repeat(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6645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i:j</a:t>
                      </a:r>
                      <a:r>
                        <a:rPr lang="en-US" sz="1000" dirty="0">
                          <a:effectLst/>
                        </a:rPr>
                        <a:t>] = values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j), values)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del seq[i:j]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delitem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Slicing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seq[i:j]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String Formatting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 % obj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mod(s,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-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sub(a,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Truth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obj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truth(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lt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&lt;=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Equality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==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eq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Difference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!=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8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모듈 주요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 type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Data type</a:t>
            </a:r>
            <a:r>
              <a:rPr lang="ko-KR" altLang="en-US" sz="2800" dirty="0" smtClean="0"/>
              <a:t>을 점검하기 위한 함수들 숫자</a:t>
            </a:r>
            <a:r>
              <a:rPr lang="en-US" altLang="ko-KR" sz="2800" dirty="0" smtClean="0"/>
              <a:t>, sequence, mapping </a:t>
            </a:r>
            <a:r>
              <a:rPr lang="ko-KR" altLang="en-US" sz="2800" dirty="0" smtClean="0"/>
              <a:t>타입을 점검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17032"/>
            <a:ext cx="3168352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8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:method caller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method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caller</a:t>
            </a:r>
            <a:r>
              <a:rPr lang="ko-KR" altLang="en-US" sz="2800" dirty="0" smtClean="0"/>
              <a:t>를 만들어서 객체를 넣어서 바로 실행이 가능하도록 포장하기</a:t>
            </a:r>
            <a:endParaRPr lang="en-US" altLang="ko-KR" sz="2800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511256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7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3.X </a:t>
            </a:r>
            <a:r>
              <a:rPr lang="ko-KR" altLang="en-US" dirty="0" smtClean="0"/>
              <a:t>버전과 </a:t>
            </a:r>
            <a:r>
              <a:rPr lang="ko-KR" altLang="en-US" smtClean="0"/>
              <a:t>동일한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2to3</a:t>
            </a:r>
            <a:r>
              <a:rPr lang="ko-KR" altLang="en-US" dirty="0" smtClean="0"/>
              <a:t>에 대한 일부 확장 지원을 하는 모듈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9589"/>
            <a:ext cx="3024336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30956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3212976"/>
            <a:ext cx="29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print</a:t>
            </a:r>
            <a:r>
              <a:rPr lang="ko-KR" altLang="en-US" dirty="0" smtClean="0"/>
              <a:t>를 함수로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:method caller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method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caller</a:t>
            </a:r>
            <a:r>
              <a:rPr lang="ko-KR" altLang="en-US" sz="2800" dirty="0" smtClean="0"/>
              <a:t>를 만들어서 객체를 넣어서 바로 실행이 가능하도록 포장하기</a:t>
            </a:r>
            <a:endParaRPr lang="en-US" altLang="ko-KR" sz="2800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64904"/>
            <a:ext cx="4464496" cy="412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itemgetter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Item</a:t>
            </a:r>
            <a:r>
              <a:rPr lang="ko-KR" altLang="en-US" sz="2800" dirty="0" smtClean="0"/>
              <a:t>에 대한 정보를 생성하는 객체를 만들어서 실제 </a:t>
            </a:r>
            <a:r>
              <a:rPr lang="en-US" altLang="ko-KR" sz="2800" dirty="0" smtClean="0"/>
              <a:t>sequence</a:t>
            </a:r>
            <a:r>
              <a:rPr lang="ko-KR" altLang="en-US" sz="2800" dirty="0" smtClean="0"/>
              <a:t>나 </a:t>
            </a:r>
            <a:r>
              <a:rPr lang="en-US" altLang="ko-KR" sz="2800" dirty="0" smtClean="0"/>
              <a:t>mapping </a:t>
            </a:r>
            <a:r>
              <a:rPr lang="ko-KR" altLang="en-US" sz="2800" dirty="0" smtClean="0"/>
              <a:t>타입을 넣어서 실행하면 결과를 추출</a:t>
            </a:r>
            <a:endParaRPr lang="en-US" altLang="ko-KR" sz="2800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56992"/>
            <a:ext cx="5705475" cy="328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9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sequence type</a:t>
            </a:r>
            <a:br>
              <a:rPr lang="en-US" altLang="ko-KR" sz="6000" dirty="0" smtClean="0"/>
            </a:br>
            <a:r>
              <a:rPr lang="en-US" altLang="ko-KR" sz="6000" dirty="0" smtClean="0"/>
              <a:t>(common operation)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6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protocol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4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 이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828799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sz="2800" dirty="0" err="1" smtClean="0"/>
              <a:t>sequenc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타입은 내부 원소들의 순서를 가지고 구성되어야 하며 각 원소들이 </a:t>
            </a:r>
            <a:r>
              <a:rPr lang="en-US" altLang="ko-KR" sz="2800" dirty="0" smtClean="0"/>
              <a:t>sequence protocol</a:t>
            </a:r>
            <a:r>
              <a:rPr lang="ko-KR" altLang="en-US" sz="2800" dirty="0" smtClean="0"/>
              <a:t>을 유지해야 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주요 내장 타입은 문자열</a:t>
            </a:r>
            <a:r>
              <a:rPr lang="en-US" altLang="ko-KR" sz="2800" dirty="0" smtClean="0"/>
              <a:t>, list, tuple </a:t>
            </a:r>
            <a:r>
              <a:rPr lang="ko-KR" altLang="en-US" sz="2800" dirty="0" smtClean="0"/>
              <a:t>등이 있음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1979712" y="3818384"/>
            <a:ext cx="4536504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원소들의 순서를 가지고 구성된 타입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5067" y="5013176"/>
            <a:ext cx="4536504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Sequence protocol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규약을 준수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4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 공통연산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sequenc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list, tuple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타입은 공통 연산이 다 작동되어야 함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27584" y="3237785"/>
            <a:ext cx="3472611" cy="3151489"/>
            <a:chOff x="1459429" y="2945025"/>
            <a:chExt cx="1944216" cy="5092487"/>
          </a:xfrm>
        </p:grpSpPr>
        <p:sp>
          <p:nvSpPr>
            <p:cNvPr id="4" name="직사각형 3"/>
            <p:cNvSpPr/>
            <p:nvPr/>
          </p:nvSpPr>
          <p:spPr>
            <a:xfrm>
              <a:off x="1459429" y="294502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indexing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459429" y="380510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slicing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59429" y="466518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Adding Sequences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59429" y="552526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Multiplication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59429" y="638534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Membership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59429" y="7245424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Length, Minimum, and Maximum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91505"/>
            <a:ext cx="30575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8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Offset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Offset </a:t>
            </a:r>
            <a:r>
              <a:rPr lang="ko-KR" altLang="en-US" dirty="0" smtClean="0"/>
              <a:t>확인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offset</a:t>
            </a:r>
            <a:r>
              <a:rPr lang="ko-KR" altLang="en-US" dirty="0" smtClean="0"/>
              <a:t>은 시작은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사용함</a:t>
            </a:r>
            <a:endParaRPr lang="en-US" altLang="ko-KR" dirty="0" smtClean="0"/>
          </a:p>
        </p:txBody>
      </p:sp>
      <p:pic>
        <p:nvPicPr>
          <p:cNvPr id="2050" name="Picture 2" descr="https://wikidocs.net/images/page/2838/2.3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445223"/>
            <a:ext cx="1971675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ikidocs.net/images/page/2838/2.3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426744"/>
            <a:ext cx="1876425" cy="9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he string 'hello' with letter indexes 0 1 2 3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10" y="3140968"/>
            <a:ext cx="2562225" cy="99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31" y="4315124"/>
            <a:ext cx="24288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86" y="4515148"/>
            <a:ext cx="19716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31031" y="3252327"/>
            <a:ext cx="3456384" cy="9967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 </a:t>
            </a:r>
            <a:r>
              <a:rPr lang="ko-KR" altLang="en-US" dirty="0">
                <a:solidFill>
                  <a:schemeClr val="tx1"/>
                </a:solidFill>
              </a:rPr>
              <a:t>시작위치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종료위치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간격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8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Offset :</a:t>
            </a:r>
            <a:r>
              <a:rPr lang="ko-KR" altLang="en-US" dirty="0" smtClean="0"/>
              <a:t>역방향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offset </a:t>
            </a:r>
            <a:r>
              <a:rPr lang="ko-KR" altLang="en-US" dirty="0" smtClean="0"/>
              <a:t>역방향은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부터 시작해서 처리함</a:t>
            </a:r>
            <a:endParaRPr lang="en-US" altLang="ko-KR" dirty="0" smtClean="0"/>
          </a:p>
        </p:txBody>
      </p:sp>
      <p:pic>
        <p:nvPicPr>
          <p:cNvPr id="9" name="Picture 2" descr="the string 'hello' with letter indexes 0 1 2 3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84" y="3356992"/>
            <a:ext cx="2562225" cy="12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5031760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역방향으로 처리하기 위해서는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변수명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시작점</a:t>
            </a:r>
            <a:r>
              <a:rPr lang="en-US" altLang="ko-KR" sz="1400" dirty="0" smtClean="0"/>
              <a:t>:</a:t>
            </a:r>
            <a:r>
              <a:rPr lang="ko-KR" altLang="en-US" sz="1400" dirty="0" err="1" smtClean="0"/>
              <a:t>종료점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스텝</a:t>
            </a:r>
            <a:r>
              <a:rPr lang="en-US" altLang="ko-KR" sz="1400" dirty="0" smtClean="0"/>
              <a:t>] </a:t>
            </a:r>
            <a:r>
              <a:rPr lang="ko-KR" altLang="en-US" sz="1400" dirty="0" err="1" smtClean="0"/>
              <a:t>정의시</a:t>
            </a:r>
            <a:r>
              <a:rPr lang="ko-KR" altLang="en-US" sz="1400" dirty="0" smtClean="0"/>
              <a:t> 역방향으로 정의하고 </a:t>
            </a:r>
            <a:r>
              <a:rPr lang="ko-KR" altLang="en-US" sz="1400" dirty="0" err="1" smtClean="0"/>
              <a:t>스템도</a:t>
            </a:r>
            <a:r>
              <a:rPr lang="ko-KR" altLang="en-US" sz="1400" dirty="0" smtClean="0"/>
              <a:t> 마이너스로 표시하면 역으로 처리</a:t>
            </a:r>
            <a:endParaRPr lang="ko-KR" altLang="en-US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51101"/>
            <a:ext cx="244827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7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9632" y="3212976"/>
            <a:ext cx="7579568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err="1" smtClean="0"/>
              <a:t>리터럴</a:t>
            </a:r>
            <a:r>
              <a:rPr lang="en-US" altLang="ko-KR" sz="6000" dirty="0" smtClean="0"/>
              <a:t>/</a:t>
            </a:r>
            <a:r>
              <a:rPr lang="ko-KR" altLang="en-US" sz="6000" dirty="0" err="1" smtClean="0"/>
              <a:t>표현식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sequenc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list, tuple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타입의 주요 특징을 비교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23158"/>
              </p:ext>
            </p:extLst>
          </p:nvPr>
        </p:nvGraphicFramePr>
        <p:xfrm>
          <a:off x="683567" y="2996951"/>
          <a:ext cx="7560840" cy="2348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2520280"/>
                <a:gridCol w="2520280"/>
              </a:tblGrid>
              <a:tr h="47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string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l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tuple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2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 동일 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다양한 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다양한 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14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변경 불가능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변경가능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변경불가능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원소가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list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등 변경이 가능한 경우 원소의 값이 변경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3212976"/>
            <a:ext cx="8299648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sequence </a:t>
            </a:r>
            <a:r>
              <a:rPr lang="en-US" altLang="ko-KR" sz="6000" dirty="0"/>
              <a:t>type </a:t>
            </a:r>
            <a:r>
              <a:rPr lang="en-US" altLang="ko-KR" sz="6000" dirty="0" smtClean="0"/>
              <a:t>(unpack </a:t>
            </a:r>
            <a:r>
              <a:rPr lang="ko-KR" altLang="en-US" sz="6000" dirty="0" smtClean="0"/>
              <a:t>처리기준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7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Unpacking a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Unpacking a Sequence </a:t>
            </a:r>
            <a:r>
              <a:rPr lang="ko-KR" altLang="en-US" dirty="0" smtClean="0"/>
              <a:t>이</a:t>
            </a:r>
            <a:r>
              <a:rPr lang="ko-KR" altLang="en-US" dirty="0"/>
              <a:t>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기분으로 값에 대한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을 처리하는 기준으로 동일한 개수와 동일하지 않는 개수 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3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사용</a:t>
            </a:r>
            <a:r>
              <a:rPr lang="en-US" altLang="ko-KR" dirty="0" smtClean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1760" y="3501008"/>
            <a:ext cx="5472608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= sequence </a:t>
            </a:r>
            <a:r>
              <a:rPr lang="ko-KR" altLang="en-US" dirty="0" smtClean="0">
                <a:solidFill>
                  <a:schemeClr val="tx1"/>
                </a:solidFill>
              </a:rPr>
              <a:t>객체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632" y="3645024"/>
            <a:ext cx="18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개수가 일치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11760" y="4869160"/>
            <a:ext cx="5472608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*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= sequence </a:t>
            </a:r>
            <a:r>
              <a:rPr lang="ko-KR" altLang="en-US" dirty="0" smtClean="0">
                <a:solidFill>
                  <a:schemeClr val="tx1"/>
                </a:solidFill>
              </a:rPr>
              <a:t>객체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5080538"/>
            <a:ext cx="180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개수가 불일치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(3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Unpack</a:t>
            </a:r>
            <a:r>
              <a:rPr lang="ko-KR" altLang="en-US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4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Unpack</a:t>
            </a:r>
            <a:r>
              <a:rPr lang="ko-KR" altLang="en-US" dirty="0" smtClean="0"/>
              <a:t>해서 변수에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타입의 객체를 변수에 할당하면 변수와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타입의 원소끼리 </a:t>
            </a:r>
            <a:r>
              <a:rPr lang="ko-KR" altLang="en-US" dirty="0" err="1" smtClean="0"/>
              <a:t>매핑되어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852936"/>
            <a:ext cx="22193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5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Unpack </a:t>
            </a:r>
            <a:r>
              <a:rPr lang="ko-KR" altLang="en-US" dirty="0" smtClean="0"/>
              <a:t>처리 의미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양변에 동일한 타입에 데이터를 놓는 것과 동일한 의미로 처리됨</a:t>
            </a:r>
            <a:endParaRPr lang="en-US" altLang="ko-KR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52936"/>
            <a:ext cx="223224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775" y="5877272"/>
            <a:ext cx="419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변수에 할당할 경우 타입에 상관없이 변수를 사용할 수 있음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3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Unpack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tuple </a:t>
            </a:r>
            <a:r>
              <a:rPr lang="ko-KR" altLang="en-US" dirty="0" smtClean="0"/>
              <a:t>처리 구분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참조변수는 객체의 </a:t>
            </a:r>
            <a:r>
              <a:rPr lang="en-US" altLang="ko-KR" dirty="0" smtClean="0"/>
              <a:t>ref</a:t>
            </a:r>
            <a:r>
              <a:rPr lang="ko-KR" altLang="en-US" dirty="0" smtClean="0"/>
              <a:t>만 보관하므로 교환은 다시 값을 할당하는 것이므로 별도의 </a:t>
            </a:r>
            <a:r>
              <a:rPr lang="en-US" altLang="ko-KR" dirty="0" smtClean="0"/>
              <a:t>temp</a:t>
            </a:r>
            <a:r>
              <a:rPr lang="ko-KR" altLang="en-US" dirty="0" smtClean="0"/>
              <a:t>가 필요하지 않음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436096" y="393305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 = </a:t>
            </a:r>
            <a:r>
              <a:rPr lang="en-US" altLang="ko-KR" dirty="0" err="1" smtClean="0"/>
              <a:t>b,a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tuple</a:t>
            </a:r>
            <a:r>
              <a:rPr lang="ko-KR" altLang="en-US" dirty="0" smtClean="0"/>
              <a:t>을 생성해서 처리</a:t>
            </a:r>
            <a:endParaRPr lang="ko-KR" alt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30575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88496" y="522920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 인자 처리시 </a:t>
            </a:r>
            <a:r>
              <a:rPr lang="en-US" altLang="ko-KR" dirty="0" smtClean="0"/>
              <a:t>*c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에 값이 할당됨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4437112"/>
            <a:ext cx="1368152" cy="9361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9" idx="1"/>
          </p:cNvCxnSpPr>
          <p:nvPr/>
        </p:nvCxnSpPr>
        <p:spPr>
          <a:xfrm>
            <a:off x="3275856" y="4905164"/>
            <a:ext cx="2312640" cy="9242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907704" y="3752164"/>
            <a:ext cx="2736304" cy="6129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644008" y="4058633"/>
            <a:ext cx="944488" cy="197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결과값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unpack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처리결과가 최종으로 변수에 할당되므로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타입일 경우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 됨</a:t>
            </a:r>
            <a:endParaRPr lang="en-US" altLang="ko-KR" dirty="0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8"/>
            <a:ext cx="44291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literal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expression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내장타</a:t>
            </a:r>
            <a:r>
              <a:rPr lang="ko-KR" altLang="en-US" dirty="0"/>
              <a:t>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sequence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list, tuple)</a:t>
            </a:r>
            <a:r>
              <a:rPr lang="ko-KR" altLang="en-US" dirty="0" smtClean="0"/>
              <a:t>은 모두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처리가 가능함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1050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/generator/file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/>
              <a:t>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, generator, file </a:t>
            </a:r>
            <a:r>
              <a:rPr lang="ko-KR" altLang="en-US" dirty="0" smtClean="0"/>
              <a:t>등도 모두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처리가 가능함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24944"/>
            <a:ext cx="2647950" cy="360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26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*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8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표기법이지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아님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</a:t>
            </a:r>
            <a:r>
              <a:rPr lang="ko-KR" altLang="en-US" dirty="0" smtClean="0"/>
              <a:t>값</a:t>
            </a:r>
            <a:r>
              <a:rPr lang="en-US" altLang="ko-KR" dirty="0"/>
              <a:t>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인식하므로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처리가 아님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2736304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9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2.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참조변수쪽을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하면 오류 발생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57435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</a:t>
            </a:r>
            <a:r>
              <a:rPr lang="en-US" altLang="ko-KR" dirty="0"/>
              <a:t>unpack </a:t>
            </a:r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smtClean="0"/>
              <a:t>3.</a:t>
            </a:r>
            <a:r>
              <a:rPr lang="ko-KR" altLang="en-US" dirty="0"/>
              <a:t>버전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3</a:t>
            </a:r>
            <a:r>
              <a:rPr lang="ko-KR" altLang="en-US" dirty="0" smtClean="0"/>
              <a:t>버전부터는 할당되는 변수 앞에 </a:t>
            </a:r>
            <a:r>
              <a:rPr lang="en-US" altLang="ko-KR" dirty="0" smtClean="0"/>
              <a:t>*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붙이면 다양한 개수를 받는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타입으로 처리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32" y="3212976"/>
            <a:ext cx="28575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149080"/>
            <a:ext cx="19716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내장 </a:t>
            </a: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Namespace(__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__) </a:t>
            </a:r>
            <a:r>
              <a:rPr lang="ko-KR" altLang="en-US" dirty="0" err="1" smtClean="0"/>
              <a:t>미존재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6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내장타입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 </a:t>
            </a:r>
            <a:r>
              <a:rPr lang="ko-KR" altLang="en-US" dirty="0" err="1"/>
              <a:t>미존재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내장 클래스로 생성한 </a:t>
            </a:r>
            <a:r>
              <a:rPr lang="ko-KR" altLang="en-US" dirty="0" err="1"/>
              <a:t>인스턴스는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를 별도로 관리하지 않음 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981700" cy="387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literal</a:t>
            </a:r>
            <a:r>
              <a:rPr lang="ko-KR" altLang="en-US" dirty="0"/>
              <a:t>과 </a:t>
            </a:r>
            <a:r>
              <a:rPr lang="en-US" altLang="ko-KR" dirty="0"/>
              <a:t>expression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literal</a:t>
            </a:r>
            <a:r>
              <a:rPr lang="ko-KR" altLang="en-US" dirty="0" smtClean="0"/>
              <a:t>은 하나의 값에 해당하고 </a:t>
            </a:r>
            <a:r>
              <a:rPr lang="en-US" altLang="ko-KR" dirty="0" smtClean="0"/>
              <a:t>expression</a:t>
            </a:r>
            <a:r>
              <a:rPr lang="ko-KR" altLang="en-US" dirty="0" smtClean="0"/>
              <a:t>은 산식이나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호출 등 평가된 값을 처리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3429000"/>
            <a:ext cx="473392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 타입을 상속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1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 처리 </a:t>
            </a:r>
            <a:r>
              <a:rPr lang="en-US" altLang="ko-KR" dirty="0"/>
              <a:t>: </a:t>
            </a:r>
            <a:r>
              <a:rPr lang="ko-KR" altLang="en-US" dirty="0" smtClean="0"/>
              <a:t>일</a:t>
            </a:r>
            <a:r>
              <a:rPr lang="ko-KR" altLang="en-US" dirty="0"/>
              <a:t>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사용자 정의 클래스로 생성한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별도로 관리함</a:t>
            </a:r>
            <a:endParaRPr lang="en-US" altLang="ko-KR" dirty="0" smtClean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480" y="3645024"/>
            <a:ext cx="34194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 처리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타입인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로 생성하는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인스턴스들은</a:t>
            </a:r>
            <a:r>
              <a:rPr lang="ko-KR" altLang="en-US" dirty="0" smtClean="0"/>
              <a:t> 내부에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관리하지 않으므로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에 값을 저장해서 처리해도 됨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557" y="3933056"/>
            <a:ext cx="30289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내장타입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/</a:t>
            </a:r>
            <a:r>
              <a:rPr lang="ko-KR" altLang="en-US" sz="6000" dirty="0" smtClean="0"/>
              <a:t>숫자</a:t>
            </a:r>
            <a:r>
              <a:rPr lang="en-US" altLang="ko-KR" sz="6000" dirty="0" smtClean="0"/>
              <a:t>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6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8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숫자에 대한 객체를 관리하는 데이터 타입</a:t>
            </a:r>
            <a:endParaRPr lang="en-US" altLang="ko-KR" dirty="0" smtClean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544667"/>
            <a:ext cx="4536504" cy="1532405"/>
            <a:chOff x="1187624" y="3356992"/>
            <a:chExt cx="4909096" cy="2069350"/>
          </a:xfrm>
        </p:grpSpPr>
        <p:sp>
          <p:nvSpPr>
            <p:cNvPr id="5" name="직사각형 4"/>
            <p:cNvSpPr/>
            <p:nvPr/>
          </p:nvSpPr>
          <p:spPr>
            <a:xfrm>
              <a:off x="1187624" y="407707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Numberic</a:t>
              </a:r>
              <a:r>
                <a:rPr lang="en-US" altLang="ko-KR" sz="1400" dirty="0" smtClean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float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 </a:t>
              </a:r>
              <a:r>
                <a:rPr lang="en-US" altLang="ko-KR" sz="1400" dirty="0" smtClean="0"/>
                <a:t>long(2.x)</a:t>
              </a:r>
              <a:endParaRPr lang="ko-KR" altLang="en-US" sz="14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080496" y="5085184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complex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72008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5" idx="3"/>
              <a:endCxn id="30" idx="1"/>
            </p:cNvCxnSpPr>
            <p:nvPr/>
          </p:nvCxnSpPr>
          <p:spPr>
            <a:xfrm>
              <a:off x="3203848" y="4247651"/>
              <a:ext cx="876648" cy="100811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7057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247651"/>
              <a:ext cx="864096" cy="43204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707904" y="4725144"/>
            <a:ext cx="459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숫자타입도 하나의 객체이므로 </a:t>
            </a:r>
            <a:r>
              <a:rPr lang="en-US" altLang="ko-KR" dirty="0" smtClean="0"/>
              <a:t> 1 </a:t>
            </a:r>
            <a:r>
              <a:rPr lang="ko-KR" altLang="en-US" dirty="0" smtClean="0"/>
              <a:t>이 생성되면 동일한 </a:t>
            </a:r>
            <a:r>
              <a:rPr lang="en-US" altLang="ko-KR" dirty="0" smtClean="0"/>
              <a:t>context </a:t>
            </a:r>
            <a:r>
              <a:rPr lang="ko-KR" altLang="en-US" dirty="0" smtClean="0"/>
              <a:t>내에서는 동일한 객체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가지고 사용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01" y="4381500"/>
            <a:ext cx="234526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연산자 및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  <a:r>
              <a:rPr lang="en-US" altLang="ko-KR" dirty="0" smtClean="0"/>
              <a:t>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88756"/>
              </p:ext>
            </p:extLst>
          </p:nvPr>
        </p:nvGraphicFramePr>
        <p:xfrm>
          <a:off x="683568" y="2636912"/>
          <a:ext cx="7704856" cy="3744228"/>
        </p:xfrm>
        <a:graphic>
          <a:graphicData uri="http://schemas.openxmlformats.org/drawingml/2006/table">
            <a:tbl>
              <a:tblPr/>
              <a:tblGrid>
                <a:gridCol w="2016224"/>
                <a:gridCol w="4464496"/>
                <a:gridCol w="1224136"/>
              </a:tblGrid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 smtClean="0">
                          <a:effectLst/>
                        </a:rPr>
                        <a:t>Operation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Result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Notes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+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sum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-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difference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product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(floored) 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%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remainder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-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negated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+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unchanged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abs(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absolute value or magnitude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int(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long(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long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float(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floating point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3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complex(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re</a:t>
                      </a:r>
                      <a:r>
                        <a:rPr lang="en-US" sz="1000">
                          <a:effectLst/>
                        </a:rPr>
                        <a:t>,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 complex number with real part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re</a:t>
                      </a:r>
                      <a:r>
                        <a:rPr lang="en-US" sz="1000" dirty="0">
                          <a:effectLst/>
                        </a:rPr>
                        <a:t>, imaginary part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.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 defaults to zero.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c</a:t>
                      </a:r>
                      <a:r>
                        <a:rPr lang="en-US" sz="1000">
                          <a:effectLst/>
                        </a:rPr>
                        <a:t>.conjugate()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conjugate of the complex number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c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divmod(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the pair 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%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pow(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1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1809750" cy="38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96952"/>
            <a:ext cx="1695450" cy="358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11334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56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2"/>
            <a:ext cx="30861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3781735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real :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bit_length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이진수로 </a:t>
            </a:r>
            <a:r>
              <a:rPr lang="ko-KR" altLang="en-US" dirty="0" err="1" smtClean="0"/>
              <a:t>변환시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bit </a:t>
            </a:r>
            <a:r>
              <a:rPr lang="ko-KR" altLang="en-US" dirty="0" smtClean="0"/>
              <a:t>길이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numerator : </a:t>
            </a:r>
            <a:r>
              <a:rPr lang="ko-KR" altLang="en-US" dirty="0" smtClean="0"/>
              <a:t>분자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0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연산자와 </a:t>
            </a:r>
            <a:r>
              <a:rPr lang="ko-KR" altLang="en-US" dirty="0" err="1" smtClean="0"/>
              <a:t>피연산자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8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long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python3</a:t>
            </a:r>
            <a:r>
              <a:rPr lang="ko-KR" altLang="en-US" dirty="0" smtClean="0"/>
              <a:t>버전에서는 통합되어 관리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582689"/>
              </p:ext>
            </p:extLst>
          </p:nvPr>
        </p:nvGraphicFramePr>
        <p:xfrm>
          <a:off x="612775" y="3225783"/>
          <a:ext cx="8153400" cy="2507472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2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Type(float)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7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float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1571625" cy="37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068960"/>
            <a:ext cx="1543050" cy="345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2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float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876462" y="3212976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hex() : 16</a:t>
            </a:r>
            <a:r>
              <a:rPr lang="ko-KR" altLang="en-US" dirty="0" smtClean="0"/>
              <a:t>진수로 변환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fromhex</a:t>
            </a:r>
            <a:r>
              <a:rPr lang="en-US" altLang="ko-KR" dirty="0" smtClean="0"/>
              <a:t>() :  hex() </a:t>
            </a:r>
            <a:r>
              <a:rPr lang="ko-KR" altLang="en-US" dirty="0" smtClean="0"/>
              <a:t>결과의 문자열을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로 전환 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is_integer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실수 중 소수점 이하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as_integer_ratio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현재 값을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r>
              <a:rPr lang="en-US" altLang="ko-KR" dirty="0" smtClean="0"/>
              <a:t>, numerator : </a:t>
            </a:r>
            <a:r>
              <a:rPr lang="ko-KR" altLang="en-US" dirty="0" smtClean="0"/>
              <a:t>분자로 표시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0725"/>
            <a:ext cx="38576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Type(complex)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complex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1590675" cy="343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16097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complex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complex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716016" y="4149080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imag</a:t>
            </a:r>
            <a:r>
              <a:rPr lang="en-US" altLang="ko-KR" dirty="0" smtClean="0"/>
              <a:t>: </a:t>
            </a:r>
            <a:r>
              <a:rPr lang="ko-KR" altLang="en-US" dirty="0" smtClean="0"/>
              <a:t>허수부문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conjugate ()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켤레복소수 구하기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00400"/>
            <a:ext cx="2495550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96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분수계산하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4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표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3407093"/>
            <a:ext cx="50768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6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연</a:t>
            </a:r>
            <a:r>
              <a:rPr lang="ko-KR" altLang="en-US" dirty="0"/>
              <a:t>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0670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7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연산자와 </a:t>
            </a:r>
            <a:r>
              <a:rPr lang="ko-KR" altLang="en-US" dirty="0" err="1" smtClean="0"/>
              <a:t>피연산자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피연산자</a:t>
            </a:r>
            <a:r>
              <a:rPr lang="ko-KR" altLang="en-US" dirty="0" smtClean="0"/>
              <a:t> 조합으로 하나의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4005064"/>
            <a:ext cx="2520280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연산자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218" y="5301208"/>
            <a:ext cx="2520280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피연산자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5976" y="4005064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덧셈과 곱셈 같은 계산을 표현하는 특별한 기호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8573" y="530120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연산자가 적용되는 값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내장타입</a:t>
            </a:r>
            <a:r>
              <a:rPr lang="en-US" altLang="ko-KR" sz="6000" dirty="0" smtClean="0"/>
              <a:t>/sequence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다양한 객체의 값을 원소로 </a:t>
            </a:r>
            <a:r>
              <a:rPr lang="ko-KR" altLang="en-US" dirty="0" err="1" smtClean="0"/>
              <a:t>값는</a:t>
            </a:r>
            <a:r>
              <a:rPr lang="ko-KR" altLang="en-US" dirty="0" smtClean="0"/>
              <a:t> 데이터 타입</a:t>
            </a:r>
            <a:endParaRPr lang="en-US" altLang="ko-KR" dirty="0" smtClean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755233"/>
            <a:ext cx="4524905" cy="1105815"/>
            <a:chOff x="1187624" y="3356992"/>
            <a:chExt cx="4896544" cy="1493286"/>
          </a:xfrm>
        </p:grpSpPr>
        <p:sp>
          <p:nvSpPr>
            <p:cNvPr id="5" name="직사각형 4"/>
            <p:cNvSpPr/>
            <p:nvPr/>
          </p:nvSpPr>
          <p:spPr>
            <a:xfrm>
              <a:off x="1187624" y="3916548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Sequenec</a:t>
              </a:r>
              <a:r>
                <a:rPr lang="en-US" altLang="ko-KR" sz="1400" dirty="0" smtClean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String/</a:t>
              </a:r>
              <a:r>
                <a:rPr lang="en-US" altLang="ko-KR" sz="1400" dirty="0" err="1" smtClean="0"/>
                <a:t>unicode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Buffer/range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List/tuple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5595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005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087127"/>
              <a:ext cx="864096" cy="5925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971600" y="4530464"/>
            <a:ext cx="5844048" cy="1800200"/>
            <a:chOff x="1648264" y="4293096"/>
            <a:chExt cx="5844048" cy="2037568"/>
          </a:xfrm>
        </p:grpSpPr>
        <p:sp>
          <p:nvSpPr>
            <p:cNvPr id="16" name="직사각형 15"/>
            <p:cNvSpPr/>
            <p:nvPr/>
          </p:nvSpPr>
          <p:spPr>
            <a:xfrm>
              <a:off x="1648264" y="431444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참</a:t>
              </a:r>
              <a:r>
                <a:rPr lang="ko-KR" altLang="en-US" dirty="0"/>
                <a:t>조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44408" y="429309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container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17216" y="53225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17216" y="589861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cxnSp>
          <p:nvCxnSpPr>
            <p:cNvPr id="23" name="꺾인 연결선 22"/>
            <p:cNvCxnSpPr>
              <a:stCxn id="17" idx="2"/>
              <a:endCxn id="18" idx="1"/>
            </p:cNvCxnSpPr>
            <p:nvPr/>
          </p:nvCxnSpPr>
          <p:spPr>
            <a:xfrm rot="16200000" flipH="1">
              <a:off x="4172168" y="479352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7" idx="2"/>
              <a:endCxn id="20" idx="1"/>
            </p:cNvCxnSpPr>
            <p:nvPr/>
          </p:nvCxnSpPr>
          <p:spPr>
            <a:xfrm rot="16200000" flipH="1">
              <a:off x="3884136" y="508156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484200" y="53309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값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484200" y="58978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container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18" idx="3"/>
              <a:endCxn id="27" idx="1"/>
            </p:cNvCxnSpPr>
            <p:nvPr/>
          </p:nvCxnSpPr>
          <p:spPr>
            <a:xfrm>
              <a:off x="5925328" y="553857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20" idx="3"/>
              <a:endCxn id="31" idx="1"/>
            </p:cNvCxnSpPr>
            <p:nvPr/>
          </p:nvCxnSpPr>
          <p:spPr>
            <a:xfrm flipV="1">
              <a:off x="5925328" y="611385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6948264" y="540740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** string </a:t>
            </a:r>
            <a:r>
              <a:rPr lang="ko-KR" altLang="en-US" sz="1200" dirty="0" err="1" smtClean="0"/>
              <a:t>일경우</a:t>
            </a:r>
            <a:r>
              <a:rPr lang="ko-KR" altLang="en-US" sz="1200" dirty="0" smtClean="0"/>
              <a:t> 값만 처리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5271516"/>
            <a:ext cx="2808312" cy="12538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99992" y="492142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Elements </a:t>
            </a:r>
            <a:r>
              <a:rPr lang="ko-KR" altLang="en-US" sz="1400" u="sng" dirty="0" smtClean="0"/>
              <a:t>관리</a:t>
            </a:r>
            <a:endParaRPr lang="ko-KR" altLang="en-US" sz="1400" u="sng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70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Sequence – </a:t>
            </a:r>
            <a:r>
              <a:rPr lang="ko-KR" altLang="en-US" dirty="0" smtClean="0"/>
              <a:t>기본 연산자 및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타입에 기본으로 처리 되는 함수</a:t>
            </a:r>
            <a:r>
              <a:rPr lang="en-US" altLang="ko-KR" dirty="0" smtClean="0"/>
              <a:t>, operator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87010"/>
              </p:ext>
            </p:extLst>
          </p:nvPr>
        </p:nvGraphicFramePr>
        <p:xfrm>
          <a:off x="755576" y="2839896"/>
          <a:ext cx="7407024" cy="3541432"/>
        </p:xfrm>
        <a:graphic>
          <a:graphicData uri="http://schemas.openxmlformats.org/drawingml/2006/table">
            <a:tbl>
              <a:tblPr/>
              <a:tblGrid>
                <a:gridCol w="2160240"/>
                <a:gridCol w="4104456"/>
                <a:gridCol w="1142328"/>
              </a:tblGrid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 smtClean="0">
                          <a:effectLst/>
                        </a:rPr>
                        <a:t>Operation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Notes</a:t>
                      </a: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멤버에 있으면 참 아니면 거짓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멤버에 있으면 거짓 아니면 참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+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두개의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sequence </a:t>
                      </a:r>
                      <a:r>
                        <a:rPr lang="ko-KR" altLang="en-US" sz="1200" baseline="0" dirty="0" smtClean="0">
                          <a:effectLst/>
                        </a:rPr>
                        <a:t>결합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*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 ,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 *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 smtClean="0">
                          <a:effectLst/>
                          <a:latin typeface="times"/>
                        </a:rPr>
                        <a:t> </a:t>
                      </a:r>
                      <a:r>
                        <a:rPr lang="ko-KR" altLang="en-US" sz="1200" b="0" i="0" baseline="0" dirty="0" smtClean="0">
                          <a:effectLst/>
                          <a:latin typeface="times"/>
                        </a:rPr>
                        <a:t>반복해서 </a:t>
                      </a:r>
                      <a:r>
                        <a:rPr lang="ko-KR" altLang="en-US" sz="1200" b="0" i="0" baseline="0" dirty="0" err="1" smtClean="0">
                          <a:effectLst/>
                          <a:latin typeface="times"/>
                        </a:rPr>
                        <a:t>복사값을</a:t>
                      </a:r>
                      <a:r>
                        <a:rPr lang="ko-KR" altLang="en-US" sz="1200" b="0" i="0" baseline="0" dirty="0" smtClean="0">
                          <a:effectLst/>
                          <a:latin typeface="times"/>
                        </a:rPr>
                        <a:t> 만들기</a:t>
                      </a:r>
                      <a:endParaRPr lang="en-US" sz="1200" i="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인덱스로 원소 하나를  검색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j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여러 개의 원소를 동시에 검색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j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k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여러 개의 원소를 동시에 검색하지만 </a:t>
                      </a:r>
                      <a:r>
                        <a:rPr lang="en-US" altLang="ko-KR" sz="1200" dirty="0" smtClean="0">
                          <a:effectLst/>
                        </a:rPr>
                        <a:t>k</a:t>
                      </a:r>
                      <a:r>
                        <a:rPr lang="ko-KR" altLang="en-US" sz="1200" dirty="0" smtClean="0">
                          <a:effectLst/>
                        </a:rPr>
                        <a:t>를 기준으로 처리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시퀀스 길이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min(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원소내의 최소 값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max(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원소내의 최대값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정의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23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만들때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스페셜메소드로</a:t>
            </a:r>
            <a:r>
              <a:rPr lang="ko-KR" altLang="en-US" dirty="0" smtClean="0"/>
              <a:t> 정의하면 </a:t>
            </a:r>
            <a:r>
              <a:rPr lang="en-US" altLang="ko-KR" dirty="0" err="1"/>
              <a:t>len</a:t>
            </a:r>
            <a:r>
              <a:rPr lang="en-US" altLang="ko-KR" dirty="0"/>
              <a:t>()</a:t>
            </a:r>
            <a:r>
              <a:rPr lang="ko-KR" altLang="en-US" dirty="0"/>
              <a:t>함수와 </a:t>
            </a:r>
            <a:r>
              <a:rPr lang="en-US" altLang="ko-KR" dirty="0"/>
              <a:t>[ ](</a:t>
            </a:r>
            <a:r>
              <a:rPr lang="ko-KR" altLang="en-US" dirty="0"/>
              <a:t>인덱스와 </a:t>
            </a:r>
            <a:r>
              <a:rPr lang="ko-KR" altLang="en-US" dirty="0" err="1"/>
              <a:t>슬라이스</a:t>
            </a:r>
            <a:r>
              <a:rPr lang="en-US" altLang="ko-KR" dirty="0"/>
              <a:t>)</a:t>
            </a:r>
            <a:r>
              <a:rPr lang="ko-KR" altLang="en-US" dirty="0" smtClean="0"/>
              <a:t>연산자를 사용할 수 있음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4427984" y="3429000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len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5976" y="4880193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getitem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350274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길이  호출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495394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index</a:t>
            </a:r>
            <a:r>
              <a:rPr lang="ko-KR" altLang="en-US" dirty="0" smtClean="0"/>
              <a:t>검색 및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검색 연산자 사용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5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정의해서 </a:t>
            </a:r>
            <a:r>
              <a:rPr lang="en-US" altLang="ko-KR" dirty="0" smtClean="0"/>
              <a:t>overriding </a:t>
            </a:r>
            <a:r>
              <a:rPr lang="ko-KR" altLang="en-US" dirty="0" smtClean="0"/>
              <a:t>없이 </a:t>
            </a:r>
            <a:r>
              <a:rPr lang="en-US" altLang="ko-KR" dirty="0" smtClean="0"/>
              <a:t>sequence class </a:t>
            </a:r>
            <a:r>
              <a:rPr lang="ko-KR" altLang="en-US" dirty="0" smtClean="0"/>
              <a:t>정의가 가능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62" y="3212976"/>
            <a:ext cx="29718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94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타입의 인덱스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슬라이스로</a:t>
            </a:r>
            <a:r>
              <a:rPr lang="ko-KR" altLang="en-US" dirty="0" smtClean="0"/>
              <a:t> 처리하는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결과를 처리</a:t>
            </a:r>
            <a:endParaRPr lang="en-US" altLang="ko-KR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424538"/>
            <a:ext cx="2914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sorting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</a:t>
            </a:r>
            <a:r>
              <a:rPr lang="en-US" altLang="ko-KR" dirty="0" err="1" smtClean="0"/>
              <a:t>revesed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(reversed)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분류한 새로운 객체 생성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3972"/>
            <a:ext cx="3695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15987"/>
            <a:ext cx="36004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879536"/>
              </p:ext>
            </p:extLst>
          </p:nvPr>
        </p:nvGraphicFramePr>
        <p:xfrm>
          <a:off x="611560" y="2420884"/>
          <a:ext cx="7848872" cy="4120726"/>
        </p:xfrm>
        <a:graphic>
          <a:graphicData uri="http://schemas.openxmlformats.org/drawingml/2006/table">
            <a:tbl>
              <a:tblPr/>
              <a:tblGrid>
                <a:gridCol w="2520280"/>
                <a:gridCol w="5328592"/>
              </a:tblGrid>
              <a:tr h="320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Operator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Description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279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**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Exponentiation (raise to the power)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0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~ + -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Ccomplement</a:t>
                      </a:r>
                      <a:r>
                        <a:rPr lang="en-US" sz="1000" dirty="0">
                          <a:effectLst/>
                        </a:rPr>
                        <a:t>, unary plus and minus (method names for the last two are +@ and -@)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* </a:t>
                      </a:r>
                      <a:r>
                        <a:rPr lang="en-US" altLang="ko-KR" sz="1000" dirty="0">
                          <a:effectLst/>
                        </a:rPr>
                        <a:t>/ % //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Multiply, divide, modulo and floor division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+ -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Addition and subtraction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&gt;&gt; &lt;&lt;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Right and left bitwise shift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&amp;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Bitwise 'AND'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^ |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Bitwise exclusive `OR' and regular `OR'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&lt;= &lt; &gt; &gt;=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Comparison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&lt;&gt; == !=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Equality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= %= /= //= -= += *= **=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Assignment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is </a:t>
                      </a:r>
                      <a:r>
                        <a:rPr lang="en-US" sz="1000" dirty="0" err="1">
                          <a:effectLst/>
                        </a:rPr>
                        <a:t>is</a:t>
                      </a:r>
                      <a:r>
                        <a:rPr lang="en-US" sz="1000" dirty="0">
                          <a:effectLst/>
                        </a:rPr>
                        <a:t> not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Identity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in not in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not or and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Logical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연산자에 우선순위보다 괄호가 우선적으로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Sequence-sorted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(sorted, reversed)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분류한 새로운 객체 생성 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3573016"/>
            <a:ext cx="3331841" cy="223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3"/>
            <a:ext cx="3960439" cy="216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7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en-US" altLang="ko-KR" dirty="0"/>
              <a:t>:</a:t>
            </a:r>
            <a:r>
              <a:rPr lang="en-US" altLang="ko-KR" dirty="0" smtClean="0"/>
              <a:t> zip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함수로 </a:t>
            </a:r>
            <a:r>
              <a:rPr lang="en-US" altLang="ko-KR" dirty="0" err="1" smtClean="0"/>
              <a:t>seq</a:t>
            </a:r>
            <a:r>
              <a:rPr lang="ko-KR" altLang="en-US" dirty="0"/>
              <a:t>를</a:t>
            </a:r>
            <a:r>
              <a:rPr lang="ko-KR" altLang="en-US" dirty="0" smtClean="0"/>
              <a:t> 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89924"/>
            <a:ext cx="3312368" cy="26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07704" y="4635157"/>
            <a:ext cx="187220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6096" y="504205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Zip </a:t>
            </a:r>
            <a:r>
              <a:rPr lang="ko-KR" altLang="en-US" dirty="0" smtClean="0"/>
              <a:t>함수 내의 인자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인자를 전달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4" idx="3"/>
            <a:endCxn id="6" idx="1"/>
          </p:cNvCxnSpPr>
          <p:nvPr/>
        </p:nvCxnSpPr>
        <p:spPr>
          <a:xfrm>
            <a:off x="3779912" y="4851181"/>
            <a:ext cx="1656184" cy="6525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407114"/>
              </p:ext>
            </p:extLst>
          </p:nvPr>
        </p:nvGraphicFramePr>
        <p:xfrm>
          <a:off x="1115616" y="2780928"/>
          <a:ext cx="6956544" cy="799428"/>
        </p:xfrm>
        <a:graphic>
          <a:graphicData uri="http://schemas.openxmlformats.org/drawingml/2006/table">
            <a:tbl>
              <a:tblPr/>
              <a:tblGrid>
                <a:gridCol w="3480414"/>
                <a:gridCol w="347613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join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no change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변경이</a:t>
            </a:r>
            <a:r>
              <a:rPr lang="ko-KR" altLang="en-US" dirty="0"/>
              <a:t>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처리하며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클래스 생성하지만 </a:t>
            </a:r>
            <a:r>
              <a:rPr lang="en-US" altLang="ko-KR" dirty="0"/>
              <a:t> </a:t>
            </a:r>
            <a:r>
              <a:rPr lang="ko-KR" altLang="en-US" dirty="0" smtClean="0"/>
              <a:t>한번 사용하면 사라지므로 사용할 때마 호출해야 함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432435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000696"/>
            <a:ext cx="19716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처리 </a:t>
            </a:r>
            <a:r>
              <a:rPr lang="en-US" altLang="ko-KR" dirty="0" smtClean="0"/>
              <a:t>: zip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처리하며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18929"/>
              </p:ext>
            </p:extLst>
          </p:nvPr>
        </p:nvGraphicFramePr>
        <p:xfrm>
          <a:off x="1115616" y="2780928"/>
          <a:ext cx="6956544" cy="532952"/>
        </p:xfrm>
        <a:graphic>
          <a:graphicData uri="http://schemas.openxmlformats.org/drawingml/2006/table">
            <a:tbl>
              <a:tblPr/>
              <a:tblGrid>
                <a:gridCol w="3480414"/>
                <a:gridCol w="347613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 smtClean="0">
                          <a:effectLst/>
                        </a:rPr>
                        <a:t>Python 2</a:t>
                      </a:r>
                      <a:endParaRPr lang="en-US" sz="1400" dirty="0">
                        <a:effectLst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07320"/>
            <a:ext cx="2664296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9080"/>
            <a:ext cx="26289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Zip </a:t>
            </a:r>
            <a:r>
              <a:rPr lang="ko-KR" altLang="en-US" dirty="0" smtClean="0"/>
              <a:t>함수를 가지고 내부에 다시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넣고 처리하면 원래 형태로 변경됨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4176464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처리 </a:t>
            </a:r>
            <a:r>
              <a:rPr lang="en-US" altLang="ko-KR" dirty="0" smtClean="0"/>
              <a:t>: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</a:t>
            </a:r>
            <a:r>
              <a:rPr lang="en-US" altLang="ko-KR" dirty="0"/>
              <a:t> </a:t>
            </a:r>
            <a:r>
              <a:rPr lang="ko-KR" altLang="en-US" dirty="0" smtClean="0"/>
              <a:t>다시 문자열로 처리시는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함수 사용 필요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45550"/>
              </p:ext>
            </p:extLst>
          </p:nvPr>
        </p:nvGraphicFramePr>
        <p:xfrm>
          <a:off x="1043608" y="3140968"/>
          <a:ext cx="6956544" cy="532952"/>
        </p:xfrm>
        <a:graphic>
          <a:graphicData uri="http://schemas.openxmlformats.org/drawingml/2006/table">
            <a:tbl>
              <a:tblPr/>
              <a:tblGrid>
                <a:gridCol w="3480414"/>
                <a:gridCol w="347613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join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no change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365104"/>
            <a:ext cx="25336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684191"/>
            <a:ext cx="18097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내장</a:t>
            </a:r>
            <a:r>
              <a:rPr lang="en-US" altLang="ko-KR" sz="6000" dirty="0" smtClean="0"/>
              <a:t> 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(string)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3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주요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886450" cy="399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Division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차이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6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이지</a:t>
            </a:r>
            <a:r>
              <a:rPr lang="ko-KR" altLang="en-US" dirty="0"/>
              <a:t>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연산자는 새로운 문자열 객체를 만들어 결과를 제공 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984"/>
            <a:ext cx="22860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2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String-operator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85289"/>
              </p:ext>
            </p:extLst>
          </p:nvPr>
        </p:nvGraphicFramePr>
        <p:xfrm>
          <a:off x="539552" y="2060848"/>
          <a:ext cx="7920880" cy="4392488"/>
        </p:xfrm>
        <a:graphic>
          <a:graphicData uri="http://schemas.openxmlformats.org/drawingml/2006/table">
            <a:tbl>
              <a:tblPr/>
              <a:tblGrid>
                <a:gridCol w="1296144"/>
                <a:gridCol w="3816424"/>
                <a:gridCol w="2808312"/>
              </a:tblGrid>
              <a:tr h="3388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+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Concatenation - Adds values on either side of the operator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 + b will give </a:t>
                      </a:r>
                      <a:r>
                        <a:rPr lang="en-US" sz="1000" dirty="0" err="1">
                          <a:effectLst/>
                        </a:rPr>
                        <a:t>HelloPython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*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Repetition - Creates new strings, concatenating multiple copies of the same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a*2 will give -</a:t>
                      </a:r>
                      <a:r>
                        <a:rPr lang="en-US" sz="1000" dirty="0" err="1">
                          <a:effectLst/>
                        </a:rPr>
                        <a:t>HelloHello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Slice - Gives the character from the given index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a[1] will give 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 : 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Range Slice - Gives the characters from the given range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a[1:4] will give ell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exists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H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 not   </a:t>
                      </a:r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does not exist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 not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r/R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Raw String 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print r'\n' prints \n and print R'\</a:t>
                      </a:r>
                      <a:r>
                        <a:rPr lang="en-US" sz="1000" dirty="0" err="1">
                          <a:effectLst/>
                        </a:rPr>
                        <a:t>n'prints</a:t>
                      </a:r>
                      <a:r>
                        <a:rPr lang="en-US" sz="1000" dirty="0">
                          <a:effectLst/>
                        </a:rPr>
                        <a:t> \n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%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Format - Performs String formatting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See at next section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Operator+ </a:t>
            </a:r>
            <a:r>
              <a:rPr lang="ko-KR" altLang="en-US" dirty="0" smtClean="0"/>
              <a:t>함수 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타입에 기본으로 처리 되는 함수</a:t>
            </a:r>
            <a:r>
              <a:rPr lang="en-US" altLang="ko-KR" dirty="0" smtClean="0"/>
              <a:t>, operator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6016" y="335699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+ : </a:t>
            </a:r>
            <a:r>
              <a:rPr lang="en-US" altLang="ko-KR" dirty="0" err="1" smtClean="0"/>
              <a:t>str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list, tuple</a:t>
            </a:r>
            <a:r>
              <a:rPr lang="ko-KR" altLang="en-US" dirty="0" smtClean="0"/>
              <a:t>만 처리 가능하지만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tuple</a:t>
            </a:r>
            <a:r>
              <a:rPr lang="ko-KR" altLang="en-US" dirty="0" smtClean="0"/>
              <a:t>은 별도의 객체로 제동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min(), max() : </a:t>
            </a:r>
            <a:r>
              <a:rPr lang="ko-KR" altLang="en-US" dirty="0"/>
              <a:t> </a:t>
            </a:r>
            <a:r>
              <a:rPr lang="ko-KR" altLang="en-US" dirty="0" smtClean="0"/>
              <a:t>문자열은 </a:t>
            </a:r>
            <a:r>
              <a:rPr lang="ko-KR" altLang="en-US" dirty="0" err="1" smtClean="0"/>
              <a:t>숫자값을</a:t>
            </a:r>
            <a:r>
              <a:rPr lang="ko-KR" altLang="en-US" dirty="0" smtClean="0"/>
              <a:t> 기준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일 경우는 내부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확인해서 처리</a:t>
            </a:r>
            <a:endParaRPr lang="ko-KR" altLang="en-US" dirty="0"/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6195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3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String-escape </a:t>
            </a:r>
            <a:r>
              <a:rPr lang="ko-KR" altLang="en-US" dirty="0" smtClean="0"/>
              <a:t>문자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436832"/>
              </p:ext>
            </p:extLst>
          </p:nvPr>
        </p:nvGraphicFramePr>
        <p:xfrm>
          <a:off x="755576" y="1844824"/>
          <a:ext cx="7704856" cy="4608516"/>
        </p:xfrm>
        <a:graphic>
          <a:graphicData uri="http://schemas.openxmlformats.org/drawingml/2006/table">
            <a:tbl>
              <a:tblPr/>
              <a:tblGrid>
                <a:gridCol w="1656184"/>
                <a:gridCol w="1944216"/>
                <a:gridCol w="4104456"/>
              </a:tblGrid>
              <a:tr h="287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Backslash notation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Hexadecimal character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0x07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Bell or alert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0x08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Backspace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\000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effectLst/>
                        </a:rPr>
                        <a:t>널문자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\e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0x1b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Escape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\f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0x0c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 err="1">
                          <a:effectLst/>
                        </a:rPr>
                        <a:t>Formfeed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\M-\C-x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Meta-Control-x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effectLst/>
                        </a:rPr>
                        <a:t>Newline </a:t>
                      </a:r>
                      <a:r>
                        <a:rPr lang="ko-KR" altLang="en-US" sz="900" dirty="0" smtClean="0">
                          <a:effectLst/>
                        </a:rPr>
                        <a:t>은 </a:t>
                      </a:r>
                      <a:r>
                        <a:rPr lang="ko-KR" altLang="en-US" sz="900" dirty="0" err="1" smtClean="0">
                          <a:effectLst/>
                        </a:rPr>
                        <a:t>라인피드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en-US" altLang="ko-KR" sz="900" b="1" dirty="0" smtClean="0">
                          <a:effectLst/>
                        </a:rPr>
                        <a:t>L</a:t>
                      </a:r>
                      <a:r>
                        <a:rPr lang="en-US" altLang="ko-KR" sz="900" dirty="0" smtClean="0">
                          <a:effectLst/>
                        </a:rPr>
                        <a:t>ine </a:t>
                      </a:r>
                      <a:r>
                        <a:rPr lang="en-US" altLang="ko-KR" sz="900" b="1" dirty="0" smtClean="0">
                          <a:effectLst/>
                        </a:rPr>
                        <a:t>F</a:t>
                      </a:r>
                      <a:r>
                        <a:rPr lang="en-US" altLang="ko-KR" sz="900" dirty="0" smtClean="0">
                          <a:effectLst/>
                        </a:rPr>
                        <a:t>eed) </a:t>
                      </a:r>
                      <a:r>
                        <a:rPr lang="ko-KR" altLang="en-US" sz="900" dirty="0" smtClean="0">
                          <a:effectLst/>
                        </a:rPr>
                        <a:t>는 커서의 위치를 아랫줄로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</a:t>
                      </a:r>
                      <a:r>
                        <a:rPr lang="en-US" sz="1000" b="1" dirty="0" err="1">
                          <a:effectLst/>
                        </a:rPr>
                        <a:t>nnn</a:t>
                      </a:r>
                      <a:endParaRPr lang="en-US" sz="1000" b="1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Octal notation, where n is in the range 0.7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\r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0x0d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Carriage </a:t>
                      </a:r>
                      <a:r>
                        <a:rPr lang="en-US" sz="900" dirty="0" smtClean="0">
                          <a:effectLst/>
                        </a:rPr>
                        <a:t>return</a:t>
                      </a:r>
                      <a:r>
                        <a:rPr lang="ko-KR" altLang="en-US" sz="900" dirty="0" smtClean="0">
                          <a:effectLst/>
                        </a:rPr>
                        <a:t>은 현재 위치를 나타내는 커서 를 맨 앞으로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\s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0x20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\t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0x09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\v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Vertical 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Character 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effectLst/>
                        </a:rPr>
                        <a:t>\</a:t>
                      </a:r>
                      <a:r>
                        <a:rPr lang="en-US" altLang="ko-KR" sz="1000" b="1" dirty="0" err="1" smtClean="0">
                          <a:effectLst/>
                        </a:rPr>
                        <a:t>xnn</a:t>
                      </a:r>
                      <a:endParaRPr lang="en-US" altLang="ko-KR" sz="1000" b="1" dirty="0" smtClean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Hexadecimal notation, where n is in the range 0.9, </a:t>
                      </a:r>
                      <a:r>
                        <a:rPr lang="en-US" altLang="ko-KR" sz="900" dirty="0" err="1" smtClean="0">
                          <a:effectLst/>
                        </a:rPr>
                        <a:t>a.f</a:t>
                      </a:r>
                      <a:r>
                        <a:rPr lang="en-US" altLang="ko-KR" sz="900" dirty="0" smtClean="0">
                          <a:effectLst/>
                        </a:rPr>
                        <a:t>, or A.F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\\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문자 </a:t>
                      </a:r>
                      <a:r>
                        <a:rPr lang="en-US" altLang="ko-KR" sz="900" dirty="0">
                          <a:effectLst/>
                        </a:rPr>
                        <a:t>"\"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단일 인용부호</a:t>
                      </a:r>
                      <a:r>
                        <a:rPr lang="en-US" altLang="ko-KR" sz="900" dirty="0">
                          <a:effectLst/>
                        </a:rPr>
                        <a:t>(')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이중 인용부호</a:t>
                      </a:r>
                      <a:r>
                        <a:rPr lang="en-US" altLang="ko-KR" sz="900" dirty="0">
                          <a:effectLst/>
                        </a:rPr>
                        <a:t>(")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897884"/>
              </p:ext>
            </p:extLst>
          </p:nvPr>
        </p:nvGraphicFramePr>
        <p:xfrm>
          <a:off x="683568" y="2237664"/>
          <a:ext cx="7560840" cy="3841872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capitalize()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Capitalizes first letter of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center(width,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centered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count(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 0,end=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Counts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decode(encoding='UTF-8',errors='strict')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Decodes the string using the codec registered for encoding. encoding defaults to the default string encoding.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encode(encoding='UTF-8',errors='strict')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encoded string version of string; on error, default is to raise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ValueError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unless errors is given with 'ignore' or 'replace'.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endswith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(suffix,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ends with suffix;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expandtabs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=8) 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Expands tabs in string to multiple spaces; defaults to 8 spaces per tab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provided.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65675"/>
              </p:ext>
            </p:extLst>
          </p:nvPr>
        </p:nvGraphicFramePr>
        <p:xfrm>
          <a:off x="683568" y="2237664"/>
          <a:ext cx="7560840" cy="4569121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3645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6375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find(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 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 returns index if found and -1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raises an exception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found.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isalnum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alphanumeric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isalpha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alphabetic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isdigit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digits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islower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cased character and all cased characters are in lowercase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partition 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 the string at the first occurrence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return a 3-tuple containing the part before the separator, the separator itself, and the part after the separator.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54110"/>
              </p:ext>
            </p:extLst>
          </p:nvPr>
        </p:nvGraphicFramePr>
        <p:xfrm>
          <a:off x="683568" y="2237664"/>
          <a:ext cx="7560840" cy="4086760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isspace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whitespace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istitle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is properly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isupper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one cased character and all cased characters are in uppercase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join(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Merges (concatenates) the string representations of elements in sequence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a string, with separator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length of the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left-justified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lower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all uppercase letters in string to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leading whitespace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maketrans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translation table to be used in translate function.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790372"/>
              </p:ext>
            </p:extLst>
          </p:nvPr>
        </p:nvGraphicFramePr>
        <p:xfrm>
          <a:off x="683568" y="2237664"/>
          <a:ext cx="7560840" cy="439997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max(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max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min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replace(old, new [, max])</a:t>
                      </a:r>
                    </a:p>
                    <a:p>
                      <a:pPr algn="ctr" fontAlgn="t"/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Replaces all occurrences of old in string with new or at most max occurrences if max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rfind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rindex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index(),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(width,[,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right-justified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trailing whitespace of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="",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according to delimiter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(space if not provided) and returns list of substrings; split into at most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substrings if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splitlines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('\n'))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at all (or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NEWLINEs and returns a list of each line with NEWLINEs removed.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744518"/>
              </p:ext>
            </p:extLst>
          </p:nvPr>
        </p:nvGraphicFramePr>
        <p:xfrm>
          <a:off x="683568" y="2237664"/>
          <a:ext cx="7560840" cy="419081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startswith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starts with substring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strip([chars])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both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and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on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swapcase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Inverts case for all letters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version of string, that is, all words begin with uppercase and the rest are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translate(table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deletechars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Translates string according to translation table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(256 chars), removing those in the del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upper()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lowercase letters in string to uppercase.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(width)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original 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leftpadded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zeros to a total of width characters; intended for numbers,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retains any sign given (less one zero).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isdecimal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 contains only decimal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나눗셈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  <a:r>
              <a:rPr lang="en-US" altLang="ko-KR" dirty="0" smtClean="0"/>
              <a:t>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35052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050702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대 버전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나눗셈은 정수로 표시하지만 </a:t>
            </a:r>
            <a:r>
              <a:rPr lang="en-US" altLang="ko-KR" dirty="0" smtClean="0"/>
              <a:t>3.</a:t>
            </a:r>
            <a:r>
              <a:rPr lang="ko-KR" altLang="en-US" dirty="0" smtClean="0"/>
              <a:t>대 버전은 실수로 표시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509120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__future__ </a:t>
            </a:r>
            <a:r>
              <a:rPr lang="ko-KR" altLang="en-US" dirty="0" smtClean="0"/>
              <a:t>모듈에 </a:t>
            </a:r>
            <a:r>
              <a:rPr lang="en-US" altLang="ko-KR" dirty="0" smtClean="0"/>
              <a:t>division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하면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버전과 동일한 결과가 나옴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9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count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문자열내의 문자 값이 몇 개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14" y="3212976"/>
            <a:ext cx="56388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3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find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212976"/>
            <a:ext cx="4981575" cy="33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9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5245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07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문자열 내의 구성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문자열이 알파벳이나 숫자 역부 확인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2571750" cy="334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5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</a:t>
            </a:r>
            <a:r>
              <a:rPr lang="en-US" altLang="ko-KR" dirty="0" smtClean="0"/>
              <a:t>partition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문자로 분리해서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원소를 갖는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반환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95430"/>
            <a:ext cx="3190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5" y="3159240"/>
            <a:ext cx="439248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72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join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통합해서 문자열로 생성</a:t>
            </a:r>
            <a:r>
              <a:rPr lang="en-US" altLang="ko-KR" dirty="0" smtClean="0"/>
              <a:t>. 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경우는 문자열 키일 경우만 처리</a:t>
            </a:r>
            <a:endParaRPr lang="en-US" altLang="ko-KR" dirty="0" smtClean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0003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6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split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분리해서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생성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3024336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52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startswith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prefix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5495925" cy="356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8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endswith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suffix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79" y="2924944"/>
            <a:ext cx="5267325" cy="345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8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err="1" smtClean="0"/>
              <a:t>파이썬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나눗셈 </a:t>
            </a:r>
            <a:r>
              <a:rPr lang="ko-KR" altLang="en-US" dirty="0" err="1" smtClean="0"/>
              <a:t>스페셜메소드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나눗셈에 대한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/ __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// __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임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40968"/>
            <a:ext cx="3362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문자열을 치환 및 삭제를 동시에 처리하는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077072"/>
            <a:ext cx="54768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2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string.maketrans</a:t>
            </a:r>
            <a:r>
              <a:rPr lang="en-US" altLang="ko-KR" dirty="0" smtClean="0"/>
              <a:t> : help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변경을 </a:t>
            </a:r>
            <a:r>
              <a:rPr lang="ko-KR" altLang="en-US" dirty="0" err="1" smtClean="0"/>
              <a:t>매핑할</a:t>
            </a:r>
            <a:r>
              <a:rPr lang="ko-KR" altLang="en-US" dirty="0" smtClean="0"/>
              <a:t> 테이블을 만들기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645024"/>
            <a:ext cx="50101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3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string.maketrans</a:t>
            </a:r>
            <a:r>
              <a:rPr lang="en-US" altLang="ko-KR" dirty="0" smtClean="0"/>
              <a:t> ;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테이블을 만들어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‘k’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‘s’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‘z’</a:t>
            </a:r>
            <a:r>
              <a:rPr lang="ko-KR" altLang="en-US" dirty="0" smtClean="0"/>
              <a:t>로 전환하는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0935"/>
            <a:ext cx="31908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530120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abkdefghijklmnopqrztuvwxyz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6096" y="39330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6228184" y="4648805"/>
            <a:ext cx="484632" cy="5803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6296" y="47251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테이블에 정의된 대로 문자열을 치환 처리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42481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5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테이블을 </a:t>
            </a:r>
            <a:r>
              <a:rPr lang="en-US" altLang="ko-KR" dirty="0" err="1" smtClean="0"/>
              <a:t>string.maketran</a:t>
            </a:r>
            <a:r>
              <a:rPr lang="ko-KR" altLang="en-US" dirty="0" smtClean="0"/>
              <a:t>함수로 정의하고 </a:t>
            </a: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문자를 숫자로 치환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95" y="4293096"/>
            <a:ext cx="53054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 3</a:t>
            </a:r>
            <a:r>
              <a:rPr lang="ko-KR" altLang="en-US" dirty="0" smtClean="0"/>
              <a:t>버전 문자열치환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 : table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버전부터는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정의해서 사용을 함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635624" y="4077072"/>
            <a:ext cx="3168352" cy="108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{ </a:t>
            </a:r>
            <a:r>
              <a:rPr lang="en-US" altLang="ko-KR" dirty="0" err="1" smtClean="0">
                <a:solidFill>
                  <a:schemeClr val="tx1"/>
                </a:solidFill>
              </a:rPr>
              <a:t>ord</a:t>
            </a:r>
            <a:r>
              <a:rPr lang="en-US" altLang="ko-KR" dirty="0" smtClean="0">
                <a:solidFill>
                  <a:schemeClr val="tx1"/>
                </a:solidFill>
              </a:rPr>
              <a:t>(key) : </a:t>
            </a:r>
            <a:r>
              <a:rPr lang="en-US" altLang="ko-KR" dirty="0" err="1" smtClean="0">
                <a:solidFill>
                  <a:schemeClr val="tx1"/>
                </a:solidFill>
              </a:rPr>
              <a:t>valeue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4077072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값으로 전환을 정의하지만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로 정의해서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Translate: </a:t>
            </a:r>
            <a:r>
              <a:rPr lang="ko-KR" altLang="en-US" dirty="0" smtClean="0"/>
              <a:t>문자열 치환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변경된 테이블을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정의하고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값은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전환해야 함 </a:t>
            </a:r>
            <a:endParaRPr lang="en-US" altLang="ko-KR" dirty="0" smtClean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996952"/>
            <a:ext cx="44767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4437112"/>
            <a:ext cx="4476750" cy="209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삭</a:t>
            </a:r>
            <a:r>
              <a:rPr lang="ko-KR" altLang="en-US" dirty="0"/>
              <a:t>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1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인자에 문자열로 값을 넣으면 문자열 내의 일치하는 것을 전부 삭제 처리</a:t>
            </a:r>
            <a:endParaRPr lang="en-US" altLang="ko-KR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933056"/>
            <a:ext cx="53721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2.10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(list)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4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0" y="3240031"/>
            <a:ext cx="22669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제외한 내장 속성 확인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94368" y="4185084"/>
            <a:ext cx="2053972" cy="3966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2048" y="5669645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생성하고 </a:t>
            </a:r>
            <a:r>
              <a:rPr lang="en-US" altLang="ko-KR" dirty="0" err="1" smtClean="0"/>
              <a:t>isinstance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여부 확인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1" idx="2"/>
            <a:endCxn id="12" idx="0"/>
          </p:cNvCxnSpPr>
          <p:nvPr/>
        </p:nvCxnSpPr>
        <p:spPr>
          <a:xfrm>
            <a:off x="1821354" y="4581723"/>
            <a:ext cx="586878" cy="10879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02385"/>
            <a:ext cx="3333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0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List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타입에 대한 기본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445814"/>
              </p:ext>
            </p:extLst>
          </p:nvPr>
        </p:nvGraphicFramePr>
        <p:xfrm>
          <a:off x="755576" y="2780928"/>
          <a:ext cx="7416824" cy="3027966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l=[1,2,3]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l.append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2, 3, 4]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추가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1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del l[3]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[1, 2, 3]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삭제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effectLst/>
                        </a:rPr>
                        <a:t>len</a:t>
                      </a:r>
                      <a:r>
                        <a:rPr lang="en-US" sz="1200" dirty="0">
                          <a:effectLst/>
                        </a:rPr>
                        <a:t>([1, 2, 3])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[1, 2, 3] + [4,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[1, 2, 3, 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리스트를 합치니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['Hi!'] 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['Hi!', 'Hi!', 'Hi!', 'Hi!']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원소를 </a:t>
                      </a:r>
                      <a:r>
                        <a:rPr lang="en-US" sz="1200" dirty="0" smtClean="0">
                          <a:effectLst/>
                        </a:rPr>
                        <a:t>Repetition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[1, 2, 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[1, 2, 3]: 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리스트의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7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+/extend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 + list</a:t>
            </a:r>
            <a:r>
              <a:rPr lang="ko-KR" altLang="en-US" dirty="0" smtClean="0"/>
              <a:t>는 다른 리스트를 생성하지만  </a:t>
            </a:r>
            <a:r>
              <a:rPr lang="en-US" altLang="ko-KR" dirty="0" err="1" smtClean="0"/>
              <a:t>list.extend</a:t>
            </a:r>
            <a:r>
              <a:rPr lang="ko-KR" altLang="en-US" dirty="0" err="1" smtClean="0"/>
              <a:t>메소는는</a:t>
            </a:r>
            <a:r>
              <a:rPr lang="ko-KR" altLang="en-US" dirty="0" smtClean="0"/>
              <a:t> 리스트 내의 원소를 확장함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212976"/>
            <a:ext cx="59150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내장함수중에</a:t>
            </a:r>
            <a:r>
              <a:rPr lang="ko-KR" altLang="en-US" dirty="0" smtClean="0"/>
              <a:t> 리스트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60774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1944216"/>
                <a:gridCol w="5544616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(list1, list2)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lists.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max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min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tuple 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6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compare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개의 리스트를 비교해서  같으면 </a:t>
            </a:r>
            <a:r>
              <a:rPr lang="en-US" altLang="ko-KR" sz="2800" dirty="0" smtClean="0"/>
              <a:t>0, </a:t>
            </a:r>
            <a:r>
              <a:rPr lang="ko-KR" altLang="en-US" sz="2800" dirty="0" err="1" smtClean="0"/>
              <a:t>첫번째가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1, </a:t>
            </a:r>
            <a:r>
              <a:rPr lang="ko-KR" altLang="en-US" sz="2800" dirty="0" err="1" smtClean="0"/>
              <a:t>두번째가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-1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비교결과를 리턴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3717032"/>
            <a:ext cx="47910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리스트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410388"/>
              </p:ext>
            </p:extLst>
          </p:nvPr>
        </p:nvGraphicFramePr>
        <p:xfrm>
          <a:off x="683568" y="2636912"/>
          <a:ext cx="7560840" cy="387865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list.append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list.count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count of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list.extend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the contents of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list.index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lowest index in list that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appears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list.insert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index,obj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list at offset 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list.pop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=list[-1])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and returns last object 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list.remove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t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list.reverse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Reverses objects of list in place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list.sort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func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])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Sorts objects of list, use compare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if given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5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표현식은</a:t>
            </a:r>
            <a:r>
              <a:rPr lang="ko-KR" altLang="en-US" dirty="0" smtClean="0"/>
              <a:t> 값과 오퍼레이션이 조합을 가지고 만들어지고 이를 평가해서 새로운 값이 생성됨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01008"/>
            <a:ext cx="31146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마지막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다음에 원소를 추가하는 </a:t>
            </a:r>
            <a:r>
              <a:rPr lang="ko-KR" altLang="en-US" sz="2800" dirty="0" err="1" smtClean="0"/>
              <a:t>메소드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84984"/>
            <a:ext cx="3629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이 개수를 나타내는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645024"/>
            <a:ext cx="55245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위치를 확인하고 삭제하는 </a:t>
            </a:r>
            <a:r>
              <a:rPr lang="ko-KR" altLang="en-US" sz="2800" dirty="0" err="1" smtClean="0"/>
              <a:t>메소드임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default</a:t>
            </a:r>
            <a:r>
              <a:rPr lang="ko-KR" altLang="en-US" sz="2800" dirty="0" smtClean="0"/>
              <a:t>가 항상 </a:t>
            </a:r>
            <a:r>
              <a:rPr lang="en-US" altLang="ko-KR" sz="2800" dirty="0" smtClean="0"/>
              <a:t>last </a:t>
            </a:r>
            <a:r>
              <a:rPr lang="ko-KR" altLang="en-US" sz="2800" dirty="0" smtClean="0"/>
              <a:t>위치이며 위치를 주면 삭제함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인덱스범위가 넘으면 오류 처리 </a:t>
            </a:r>
            <a:endParaRPr lang="en-US" altLang="ko-KR" sz="2800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924944"/>
            <a:ext cx="5991225" cy="379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5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remove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를 기준으로 삭제하는 </a:t>
            </a:r>
            <a:r>
              <a:rPr lang="ko-KR" altLang="en-US" sz="2800" dirty="0" err="1" smtClean="0"/>
              <a:t>메소드로써</a:t>
            </a:r>
            <a:r>
              <a:rPr lang="ko-KR" altLang="en-US" sz="2800" dirty="0" smtClean="0"/>
              <a:t> 중복된 값이 있을 경우 하나씩 삭제함 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3284984"/>
            <a:ext cx="43910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4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</a:t>
            </a:r>
            <a:r>
              <a:rPr lang="ko-KR" altLang="en-US" dirty="0"/>
              <a:t> </a:t>
            </a:r>
            <a:r>
              <a:rPr lang="ko-KR" altLang="en-US" dirty="0" smtClean="0"/>
              <a:t>내의 위치를 지정해서 원소를 넣을 때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오류가 발생하지만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벗어나면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로 인식해서 처리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59436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67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sort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list.sort</a:t>
            </a:r>
            <a:r>
              <a:rPr lang="en-US" altLang="ko-KR" dirty="0" smtClean="0"/>
              <a:t>(key=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함수처리된</a:t>
            </a:r>
            <a:r>
              <a:rPr lang="ko-KR" altLang="en-US" dirty="0" smtClean="0"/>
              <a:t> 결과를 기준으로 소트를 진행함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올림차순별이</a:t>
            </a:r>
            <a:r>
              <a:rPr lang="ko-KR" altLang="en-US" dirty="0" smtClean="0"/>
              <a:t> 기본</a:t>
            </a:r>
            <a:r>
              <a:rPr lang="en-US" altLang="ko-KR" smtClean="0"/>
              <a:t>)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57464"/>
            <a:ext cx="1762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05064"/>
            <a:ext cx="22479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0888" y="343829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리스트 구성에 따라 값을 계산처리</a:t>
            </a:r>
            <a:endParaRPr lang="ko-KR" altLang="en-US" b="1" u="sng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2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Stack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LIFO(last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29000"/>
            <a:ext cx="2664296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2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queue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FIFO(first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reverse,pop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99565"/>
            <a:ext cx="1990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631613"/>
            <a:ext cx="1719470" cy="17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995936" y="4308893"/>
            <a:ext cx="86409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3604" y="515719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en-US" altLang="ko-KR" sz="1200" dirty="0" smtClean="0"/>
              <a:t>pop() </a:t>
            </a:r>
            <a:r>
              <a:rPr lang="ko-KR" altLang="en-US" sz="1200" dirty="0" smtClean="0"/>
              <a:t>인자에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을 부여하면 첫 원소가 제거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5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Sequence-List: reverse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원소들위</a:t>
            </a:r>
            <a:r>
              <a:rPr lang="ko-KR" altLang="en-US" dirty="0" smtClean="0"/>
              <a:t> 위치를 반대방향으로 바꾸는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32385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0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문자열 삽입 위치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32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generator</a:t>
            </a:r>
            <a:r>
              <a:rPr lang="ko-KR" altLang="en-US" dirty="0" smtClean="0"/>
              <a:t>도 하나의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만들어서 평가가 되면 값으로 전환 됨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9909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43808" y="4293096"/>
            <a:ext cx="864096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52120" y="450912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Generator expression </a:t>
            </a:r>
            <a:r>
              <a:rPr lang="ko-KR" altLang="en-US" dirty="0" smtClean="0"/>
              <a:t>발</a:t>
            </a:r>
            <a:r>
              <a:rPr lang="ko-KR" altLang="en-US" dirty="0"/>
              <a:t>생</a:t>
            </a: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3707904" y="4617132"/>
            <a:ext cx="1944216" cy="215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Bisect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 내의 특정 원소가 삽입될   인덱스의 위치를  확인하는데 사용</a:t>
            </a:r>
            <a:r>
              <a:rPr lang="en-US" altLang="ko-KR" dirty="0" smtClean="0"/>
              <a:t>. 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52" y="3645024"/>
            <a:ext cx="4724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내장</a:t>
            </a:r>
            <a:r>
              <a:rPr lang="en-US" altLang="ko-KR" sz="6000" dirty="0" smtClean="0"/>
              <a:t> 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(tuple)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Tuple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Tuple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타입에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타입으로 내부 원소에 대해 갱신이 불가능하여 리스트처리보다 제한적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Slicing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처럼 처리가능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854840"/>
              </p:ext>
            </p:extLst>
          </p:nvPr>
        </p:nvGraphicFramePr>
        <p:xfrm>
          <a:off x="755576" y="3284984"/>
          <a:ext cx="7416824" cy="3131520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 =(1,)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원소가 하나인 경우 생성 꼭 한 개일 경우는 뒤에 </a:t>
                      </a:r>
                      <a:r>
                        <a:rPr lang="ko-KR" altLang="en-US" sz="1200" dirty="0" err="1" smtClean="0">
                          <a:effectLst/>
                        </a:rPr>
                        <a:t>꼼마</a:t>
                      </a:r>
                      <a:r>
                        <a:rPr lang="en-US" altLang="ko-KR" sz="1200" dirty="0" smtClean="0">
                          <a:effectLst/>
                        </a:rPr>
                        <a:t>(,)</a:t>
                      </a:r>
                      <a:r>
                        <a:rPr lang="ko-KR" altLang="en-US" sz="1200" dirty="0" smtClean="0">
                          <a:effectLst/>
                        </a:rPr>
                        <a:t>를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붙여야 함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(1,2,3,4)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(1, 2, 3, 4)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len</a:t>
                      </a:r>
                      <a:r>
                        <a:rPr lang="en-US" sz="1200" dirty="0" smtClean="0">
                          <a:effectLst/>
                        </a:rPr>
                        <a:t>((1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</a:t>
                      </a:r>
                      <a:r>
                        <a:rPr lang="en-US" altLang="ko-KR" sz="1200" dirty="0" smtClean="0">
                          <a:effectLst/>
                        </a:rPr>
                        <a:t>3) </a:t>
                      </a:r>
                      <a:r>
                        <a:rPr lang="en-US" altLang="ko-KR" sz="1200" dirty="0">
                          <a:effectLst/>
                        </a:rPr>
                        <a:t>+ </a:t>
                      </a:r>
                      <a:r>
                        <a:rPr lang="en-US" altLang="ko-KR" sz="1200" dirty="0" smtClean="0">
                          <a:effectLst/>
                        </a:rPr>
                        <a:t>(4</a:t>
                      </a:r>
                      <a:r>
                        <a:rPr lang="en-US" altLang="ko-KR" sz="1200" dirty="0">
                          <a:effectLst/>
                        </a:rPr>
                        <a:t>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3, 4,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튜플을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 합치기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('Hi!‘) </a:t>
                      </a:r>
                      <a:r>
                        <a:rPr lang="en-US" sz="1200" dirty="0">
                          <a:effectLst/>
                        </a:rPr>
                        <a:t>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'</a:t>
                      </a:r>
                      <a:r>
                        <a:rPr lang="en-US" sz="1200" dirty="0" err="1" smtClean="0">
                          <a:effectLst/>
                        </a:rPr>
                        <a:t>Hi!Hi!Hi!Hi</a:t>
                      </a:r>
                      <a:r>
                        <a:rPr lang="en-US" sz="1200" dirty="0" smtClean="0">
                          <a:effectLst/>
                        </a:rPr>
                        <a:t>!'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반복을 </a:t>
                      </a:r>
                      <a:r>
                        <a:rPr lang="en-US" altLang="ko-KR" sz="1200" dirty="0" smtClean="0">
                          <a:effectLst/>
                        </a:rPr>
                        <a:t>string</a:t>
                      </a:r>
                      <a:r>
                        <a:rPr lang="ko-KR" altLang="en-US" sz="1200" dirty="0" smtClean="0">
                          <a:effectLst/>
                        </a:rPr>
                        <a:t>으로 표시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3): </a:t>
                      </a:r>
                      <a:r>
                        <a:rPr lang="en-US" sz="1200" dirty="0">
                          <a:effectLst/>
                        </a:rPr>
                        <a:t>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94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</a:t>
            </a:r>
            <a:r>
              <a:rPr lang="en-US" altLang="ko-KR" dirty="0"/>
              <a:t> 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내장함수 중에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204239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2016224"/>
                <a:gridCol w="5472608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(tuple1, tuple2)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s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max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min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list </a:t>
                      </a:r>
                      <a:r>
                        <a:rPr lang="en-US" sz="1400" dirty="0">
                          <a:effectLst/>
                        </a:rPr>
                        <a:t>into </a:t>
                      </a:r>
                      <a:r>
                        <a:rPr lang="en-US" sz="1400" dirty="0" smtClean="0">
                          <a:effectLst/>
                        </a:rPr>
                        <a:t>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9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속성처리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 내부 속성은 동일한 </a:t>
            </a:r>
            <a:r>
              <a:rPr lang="ko-KR" altLang="en-US" dirty="0" err="1" smtClean="0"/>
              <a:t>원소수</a:t>
            </a:r>
            <a:r>
              <a:rPr lang="en-US" altLang="ko-KR" dirty="0" smtClean="0"/>
              <a:t>(count),  </a:t>
            </a:r>
            <a:r>
              <a:rPr lang="ko-KR" altLang="en-US" dirty="0" smtClean="0"/>
              <a:t>특정 값에 대한 위치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를 처리만 함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49894"/>
            <a:ext cx="2571750" cy="39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3188056"/>
            <a:ext cx="4608512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2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: </a:t>
            </a:r>
            <a:r>
              <a:rPr lang="ko-KR" altLang="en-US" dirty="0" smtClean="0"/>
              <a:t>동일한 객체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을 동일한 객체로 처리하려면 별명을 사용하거나 변수에 할당된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처리해야 동일한 객체를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0669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4365104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특성을 가지고 있어 </a:t>
            </a:r>
            <a:r>
              <a:rPr lang="ko-KR" altLang="en-US" dirty="0" err="1" smtClean="0"/>
              <a:t>리터럴도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초기화시</a:t>
            </a:r>
            <a:r>
              <a:rPr lang="ko-KR" altLang="en-US" dirty="0" smtClean="0"/>
              <a:t> 다른 객체로 인식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4237310" y="4965268"/>
            <a:ext cx="184685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57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Tuple </a:t>
            </a:r>
            <a:r>
              <a:rPr lang="ko-KR" altLang="en-US" dirty="0" smtClean="0"/>
              <a:t>처리 이슈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7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내장 타입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이지만 원소가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일 경우 값이 변경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객체는 변경되지 않음</a:t>
            </a:r>
            <a:endParaRPr lang="en-US" altLang="ko-KR" dirty="0" smtClean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45024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3212976"/>
            <a:ext cx="7291536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변수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9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2.12 Sequence 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type</a:t>
            </a:r>
            <a:br>
              <a:rPr lang="en-US" altLang="ko-KR" sz="6000" dirty="0" smtClean="0"/>
            </a:br>
            <a:r>
              <a:rPr lang="en-US" altLang="ko-KR" sz="6000" dirty="0" smtClean="0"/>
              <a:t>(Index/slice)</a:t>
            </a:r>
            <a:br>
              <a:rPr lang="en-US" altLang="ko-KR" sz="6000" dirty="0" smtClean="0"/>
            </a:br>
            <a:r>
              <a:rPr lang="ko-KR" altLang="en-US" sz="6000" dirty="0" smtClean="0"/>
              <a:t>검색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8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 검색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6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안에 들어있는 원소를 접근하는 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691680" y="3573016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4941168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slice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382039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원소에 값을 직접 접근하는 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44820" y="518855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원소들을 가지는 부분 집합으로 검색하는 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8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String </a:t>
            </a:r>
            <a:r>
              <a:rPr lang="ko-KR" altLang="en-US" dirty="0" smtClean="0"/>
              <a:t>타입을 제외하고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원소의 타입이고  </a:t>
            </a:r>
            <a:r>
              <a:rPr lang="en-US" altLang="ko-KR" dirty="0" smtClean="0"/>
              <a:t>slice</a:t>
            </a:r>
            <a:r>
              <a:rPr lang="ko-KR" altLang="en-US" dirty="0" smtClean="0"/>
              <a:t>는 시퀀스 타입으로 처리됨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2714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62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Accessing Values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Type(String, List, Tuple)</a:t>
            </a:r>
            <a:r>
              <a:rPr lang="ko-KR" altLang="en-US" dirty="0"/>
              <a:t>은 </a:t>
            </a:r>
            <a:r>
              <a:rPr lang="ko-KR" altLang="en-US" dirty="0" err="1"/>
              <a:t>변수명</a:t>
            </a:r>
            <a:r>
              <a:rPr lang="en-US" altLang="ko-KR" dirty="0"/>
              <a:t>[index]</a:t>
            </a:r>
            <a:r>
              <a:rPr lang="ko-KR" altLang="en-US" dirty="0"/>
              <a:t>로 값을 접근하여 </a:t>
            </a:r>
            <a:r>
              <a:rPr lang="ko-KR" altLang="en-US" dirty="0" smtClean="0"/>
              <a:t>가져옴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8999"/>
            <a:ext cx="3240360" cy="238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78904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변수에는 </a:t>
            </a:r>
            <a:r>
              <a:rPr lang="en-US" altLang="ko-KR" dirty="0"/>
              <a:t>Sequence Instance</a:t>
            </a:r>
            <a:r>
              <a:rPr lang="ko-KR" altLang="en-US" dirty="0"/>
              <a:t>이 참조를 가지고 있고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를 </a:t>
            </a:r>
            <a:r>
              <a:rPr lang="ko-KR" altLang="en-US" dirty="0"/>
              <a:t>이용하여 값들의 위치를 검색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5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범위가 벗어나면 오류이지만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접근은 범위가 벗어나도 오류를 </a:t>
            </a:r>
            <a:r>
              <a:rPr lang="ko-KR" altLang="en-US" dirty="0" err="1" smtClean="0"/>
              <a:t>내지않음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89040"/>
            <a:ext cx="58959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 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변수에는 </a:t>
            </a:r>
            <a:r>
              <a:rPr lang="en-US" altLang="ko-KR" dirty="0" smtClean="0"/>
              <a:t>Sequence Instance</a:t>
            </a:r>
            <a:r>
              <a:rPr lang="ko-KR" altLang="en-US" dirty="0" smtClean="0"/>
              <a:t>이 참조를 가지고 있고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이용하여 값들의 위치를 검색하고 </a:t>
            </a:r>
            <a:r>
              <a:rPr lang="ko-KR" altLang="en-US" dirty="0" err="1" smtClean="0"/>
              <a:t>할당값을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61048"/>
            <a:ext cx="367240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Values: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로 접근해서 갱신이 불가하므로 별도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작성해서 변경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861048"/>
            <a:ext cx="309634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93647"/>
            <a:ext cx="3168352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</a:t>
            </a:r>
            <a:r>
              <a:rPr lang="ko-KR" altLang="en-US" dirty="0"/>
              <a:t>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enumerater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9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와 값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(enumerate)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값도 활용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933056"/>
            <a:ext cx="40290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9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Slice()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288032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7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이용해서 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37" y="3284984"/>
            <a:ext cx="5600700" cy="26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84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모든버전용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46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slicing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갱신과 삭제는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타입만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(python 2.x</a:t>
            </a:r>
            <a:r>
              <a:rPr lang="ko-KR" altLang="en-US" dirty="0" smtClean="0"/>
              <a:t>에만 있음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5656" y="3356992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4412066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, </a:t>
            </a:r>
            <a:r>
              <a:rPr lang="en-US" altLang="ko-KR" sz="1400" i="1" dirty="0" smtClean="0"/>
              <a:t>sequence)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475656" y="5457747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0951" y="36168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검</a:t>
            </a:r>
            <a:r>
              <a:rPr lang="ko-KR" altLang="en-US" sz="1400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5" y="4671971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생성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10951" y="57176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삭</a:t>
            </a:r>
            <a:r>
              <a:rPr lang="ko-KR" altLang="en-US" sz="1400" dirty="0"/>
              <a:t>제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40968"/>
            <a:ext cx="3124200" cy="280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2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</a:t>
            </a:r>
            <a:r>
              <a:rPr lang="ko-KR" altLang="en-US" dirty="0" smtClean="0"/>
              <a:t>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List,dict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 범위 내에서만 처리됨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모든 버전에 사용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02537" y="3009475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802537" y="4233611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, </a:t>
            </a:r>
            <a:r>
              <a:rPr lang="en-US" altLang="ko-KR" sz="1400" i="1" dirty="0"/>
              <a:t>value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02537" y="5457747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980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8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80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16157"/>
            <a:ext cx="24574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 </a:t>
            </a:r>
            <a:r>
              <a:rPr lang="en-US" altLang="ko-KR" dirty="0" smtClean="0"/>
              <a:t>get/set/del item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/list/tuple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생성된 자료에 대해 검색하고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 </a:t>
            </a:r>
            <a:r>
              <a:rPr lang="ko-KR" altLang="en-US" sz="2800" dirty="0"/>
              <a:t>등</a:t>
            </a:r>
            <a:r>
              <a:rPr lang="ko-KR" altLang="en-US" sz="2800" dirty="0" smtClean="0"/>
              <a:t>은 갱신과 삭제가 가능한 내부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2400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2120" y="3861048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참조</a:t>
            </a:r>
            <a:endParaRPr lang="en-US" altLang="ko-KR" dirty="0" smtClean="0"/>
          </a:p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값으로 참조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이름은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를 변수로 지정했지만 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함수와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로 정의해서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</a:t>
            </a:r>
            <a:r>
              <a:rPr lang="ko-KR" altLang="en-US" dirty="0" err="1" smtClean="0"/>
              <a:t>사람짐</a:t>
            </a:r>
            <a:endParaRPr lang="en-US" altLang="ko-KR" dirty="0" smtClean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80928"/>
            <a:ext cx="29241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get/set/del slice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버전일 경우에만 </a:t>
            </a:r>
            <a:r>
              <a:rPr lang="en-US" altLang="ko-KR" sz="2800" dirty="0" smtClean="0"/>
              <a:t>Sequence</a:t>
            </a:r>
            <a:r>
              <a:rPr lang="ko-KR" altLang="en-US" sz="2800" dirty="0" smtClean="0"/>
              <a:t>타입에 대한 </a:t>
            </a:r>
            <a:r>
              <a:rPr lang="en-US" altLang="ko-KR" sz="2800" dirty="0" smtClean="0"/>
              <a:t>slicing </a:t>
            </a:r>
            <a:r>
              <a:rPr lang="ko-KR" altLang="en-US" sz="2800" dirty="0" smtClean="0"/>
              <a:t>처리</a:t>
            </a:r>
            <a:r>
              <a:rPr lang="en-US" altLang="ko-KR" sz="2800" dirty="0" smtClean="0"/>
              <a:t>(item</a:t>
            </a:r>
            <a:r>
              <a:rPr lang="ko-KR" altLang="en-US" sz="2800" dirty="0" smtClean="0"/>
              <a:t>으로 통합됨</a:t>
            </a:r>
            <a:r>
              <a:rPr lang="en-US" altLang="ko-KR" sz="2800" dirty="0" smtClean="0"/>
              <a:t>)</a:t>
            </a:r>
          </a:p>
          <a:p>
            <a:pPr marL="457200" lvl="1" indent="0" fontAlgn="base">
              <a:buNone/>
            </a:pPr>
            <a:endParaRPr lang="en-US" altLang="ko-KR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29908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2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String  format</a:t>
            </a:r>
            <a:br>
              <a:rPr lang="en-US" altLang="ko-KR" sz="6000" dirty="0" smtClean="0"/>
            </a:br>
            <a:r>
              <a:rPr lang="ko-KR" altLang="en-US" sz="6000" dirty="0" smtClean="0"/>
              <a:t>공통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Format conversion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9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Format : </a:t>
            </a:r>
            <a:r>
              <a:rPr lang="ko-KR" altLang="en-US" dirty="0" smtClean="0"/>
              <a:t>변환타</a:t>
            </a:r>
            <a:r>
              <a:rPr lang="ko-KR" altLang="en-US" dirty="0"/>
              <a:t>입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format</a:t>
            </a:r>
            <a:r>
              <a:rPr lang="ko-KR" altLang="en-US" dirty="0" smtClean="0"/>
              <a:t>을 위한 변환 타입들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59074"/>
              </p:ext>
            </p:extLst>
          </p:nvPr>
        </p:nvGraphicFramePr>
        <p:xfrm>
          <a:off x="827584" y="2780928"/>
          <a:ext cx="7704856" cy="3755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616624"/>
              </a:tblGrid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Conversion Type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Meaning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1644">
                <a:tc>
                  <a:txBody>
                    <a:bodyPr/>
                    <a:lstStyle/>
                    <a:p>
                      <a:pPr algn="ctr"/>
                      <a:r>
                        <a:rPr kumimoji="0" lang="da-DK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d, i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Signed integer decimal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octal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u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decimal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hexadecimal (lowercase)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hexadecimal (uppercase)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exponential format (lowercase)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exponential format (uppercase)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f, F</a:t>
                      </a:r>
                      <a:endParaRPr kumimoji="0" lang="en-US" altLang="ko-KR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decimal format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kumimoji="0"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Same as e if exponent is greater than –4 or less than precision; f otherwise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G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Same as E if exponent is greater than –4 or less than precision; F otherwise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 character (accepts an integer or a single character string)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r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(converts any Python object using </a:t>
                      </a:r>
                      <a:r>
                        <a:rPr kumimoji="0" lang="en-US" altLang="ko-KR" sz="9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</a:t>
                      </a: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w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(converts any Python object using </a:t>
                      </a:r>
                      <a:r>
                        <a:rPr kumimoji="0" lang="en-US" altLang="ko-KR" sz="9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New </a:t>
            </a:r>
            <a:r>
              <a:rPr lang="ko-KR" altLang="en-US" dirty="0" smtClean="0"/>
              <a:t>타입변환 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3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위치접근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941168"/>
            <a:ext cx="47529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71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이름접근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{name: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941168"/>
            <a:ext cx="39909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45773"/>
              </p:ext>
            </p:extLst>
          </p:nvPr>
        </p:nvGraphicFramePr>
        <p:xfrm>
          <a:off x="971600" y="3861048"/>
          <a:ext cx="7200800" cy="2743200"/>
        </p:xfrm>
        <a:graphic>
          <a:graphicData uri="http://schemas.openxmlformats.org/drawingml/2006/table">
            <a:tbl>
              <a:tblPr/>
              <a:tblGrid>
                <a:gridCol w="2448272"/>
                <a:gridCol w="47525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문자열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String)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effectLst/>
                        </a:rPr>
                        <a:t> d, </a:t>
                      </a:r>
                      <a:r>
                        <a:rPr lang="en-US" sz="1200" baseline="0" dirty="0" err="1" smtClean="0">
                          <a:effectLst/>
                        </a:rPr>
                        <a:t>i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정수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Integer)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부동소수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floating-point)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o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16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r>
                        <a:rPr lang="ko-KR" altLang="en-US" sz="1200" dirty="0" smtClean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%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%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표시</a:t>
                      </a:r>
                      <a:endParaRPr lang="ko-KR" altLang="en-US" sz="1200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!r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__</a:t>
                      </a:r>
                      <a:r>
                        <a:rPr lang="en-US" altLang="ko-KR" sz="1200" dirty="0" err="1" smtClean="0">
                          <a:effectLst/>
                        </a:rPr>
                        <a:t>repr</a:t>
                      </a:r>
                      <a:r>
                        <a:rPr lang="en-US" altLang="ko-KR" sz="1200" dirty="0" smtClean="0">
                          <a:effectLst/>
                        </a:rPr>
                        <a:t>__ </a:t>
                      </a:r>
                      <a:r>
                        <a:rPr lang="ko-KR" altLang="en-US" sz="1200" dirty="0" smtClean="0">
                          <a:effectLst/>
                        </a:rPr>
                        <a:t>처리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 !s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__</a:t>
                      </a:r>
                      <a:r>
                        <a:rPr lang="en-US" altLang="ko-KR" sz="1200" dirty="0" err="1" smtClean="0">
                          <a:effectLst/>
                        </a:rPr>
                        <a:t>str</a:t>
                      </a:r>
                      <a:r>
                        <a:rPr lang="en-US" altLang="ko-KR" sz="1200" dirty="0" smtClean="0">
                          <a:effectLst/>
                        </a:rPr>
                        <a:t>__</a:t>
                      </a:r>
                      <a:endParaRPr lang="ko-KR" altLang="en-US" sz="1200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19695"/>
            <a:ext cx="47529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String Format -old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89944"/>
              </p:ext>
            </p:extLst>
          </p:nvPr>
        </p:nvGraphicFramePr>
        <p:xfrm>
          <a:off x="1475656" y="3717032"/>
          <a:ext cx="6408712" cy="1645920"/>
        </p:xfrm>
        <a:graphic>
          <a:graphicData uri="http://schemas.openxmlformats.org/drawingml/2006/table">
            <a:tbl>
              <a:tblPr/>
              <a:tblGrid>
                <a:gridCol w="1866829"/>
                <a:gridCol w="454188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문자</a:t>
                      </a:r>
                      <a:r>
                        <a:rPr lang="en-US" altLang="ko-KR" sz="1200" dirty="0" smtClean="0">
                          <a:effectLst/>
                        </a:rPr>
                        <a:t>(string)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정수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Integer)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부동소수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floating-point)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%x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16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4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참조변수</a:t>
            </a:r>
            <a:r>
              <a:rPr lang="en-US" altLang="ko-KR" dirty="0" smtClean="0"/>
              <a:t>( Reference Variable)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변수는 객체를 관리하기 위한 참조를 관리하는 공간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변수는 </a:t>
            </a:r>
            <a:r>
              <a:rPr lang="ko-KR" altLang="en-US" dirty="0"/>
              <a:t>객체를 가리키는 </a:t>
            </a:r>
            <a:r>
              <a:rPr lang="ko-KR" altLang="en-US" dirty="0" smtClean="0"/>
              <a:t>참조변수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71600" y="3707825"/>
            <a:ext cx="1800200" cy="500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내의 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056" y="3344856"/>
            <a:ext cx="1666448" cy="28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Variable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1640" y="4781812"/>
            <a:ext cx="1699076" cy="50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객체의 참조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저장</a:t>
            </a:r>
            <a:endParaRPr lang="ko-KR" altLang="en-US" dirty="0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1691680" y="4340345"/>
            <a:ext cx="484632" cy="358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 할당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255508"/>
            <a:ext cx="4536504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23928" y="3908435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변수만 </a:t>
            </a:r>
            <a:r>
              <a:rPr lang="ko-KR" altLang="en-US" sz="1600" b="1" dirty="0" err="1" smtClean="0"/>
              <a:t>정의시</a:t>
            </a:r>
            <a:r>
              <a:rPr lang="ko-KR" altLang="en-US" sz="1600" b="1" dirty="0" smtClean="0"/>
              <a:t> 오류 발생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반드시 </a:t>
            </a:r>
            <a:r>
              <a:rPr lang="ko-KR" altLang="en-US" sz="1600" b="1" dirty="0" err="1" smtClean="0"/>
              <a:t>참조값</a:t>
            </a:r>
            <a:r>
              <a:rPr lang="ko-KR" altLang="en-US" sz="1600" b="1" dirty="0" smtClean="0"/>
              <a:t> 할당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(%) :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“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 % 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내부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값</a:t>
            </a:r>
            <a:r>
              <a:rPr lang="en-US" altLang="ko-KR" dirty="0" smtClean="0"/>
              <a:t>)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157192"/>
            <a:ext cx="7067550" cy="12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%</a:t>
            </a:r>
            <a:r>
              <a:rPr lang="ko-KR" altLang="en-US" dirty="0" err="1" smtClean="0">
                <a:solidFill>
                  <a:schemeClr val="tx1"/>
                </a:solidFill>
              </a:rPr>
              <a:t>스트링타</a:t>
            </a:r>
            <a:r>
              <a:rPr lang="ko-KR" altLang="en-US" dirty="0" err="1">
                <a:solidFill>
                  <a:schemeClr val="tx1"/>
                </a:solidFill>
              </a:rPr>
              <a:t>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 % (</a:t>
            </a:r>
            <a:r>
              <a:rPr lang="ko-KR" altLang="en-US" dirty="0" err="1">
                <a:solidFill>
                  <a:schemeClr val="tx1"/>
                </a:solidFill>
              </a:rPr>
              <a:t>스트링</a:t>
            </a:r>
            <a:r>
              <a:rPr lang="ko-KR" altLang="en-US" dirty="0">
                <a:solidFill>
                  <a:schemeClr val="tx1"/>
                </a:solidFill>
              </a:rPr>
              <a:t> 내부 </a:t>
            </a:r>
            <a:r>
              <a:rPr lang="ko-KR" altLang="en-US" dirty="0" err="1">
                <a:solidFill>
                  <a:schemeClr val="tx1"/>
                </a:solidFill>
              </a:rPr>
              <a:t>매칭</a:t>
            </a:r>
            <a:r>
              <a:rPr lang="ko-KR" altLang="en-US" dirty="0">
                <a:solidFill>
                  <a:schemeClr val="tx1"/>
                </a:solidFill>
              </a:rPr>
              <a:t>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(%) : name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013176"/>
            <a:ext cx="2857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%(</a:t>
            </a:r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err="1" smtClean="0">
                <a:solidFill>
                  <a:schemeClr val="tx1"/>
                </a:solidFill>
              </a:rPr>
              <a:t>스트링타입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 %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타입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66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String format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폭과 정확도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</a:t>
            </a:r>
            <a:r>
              <a:rPr lang="ko-KR" altLang="en-US" sz="6000" dirty="0"/>
              <a:t>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New </a:t>
            </a:r>
            <a:r>
              <a:rPr lang="ko-KR" altLang="en-US" dirty="0" smtClean="0"/>
              <a:t>폭과 정확도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정수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469774" y="2564904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296" y="4562544"/>
            <a:ext cx="26670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5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실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469774" y="2564904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81128"/>
            <a:ext cx="31146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smtClean="0"/>
              <a:t>위치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width.precision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타입변환 </a:t>
            </a:r>
            <a:r>
              <a:rPr lang="en-US" altLang="ko-KR" dirty="0" smtClean="0"/>
              <a:t>}  “.format(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가지고 별도의 </a:t>
            </a:r>
            <a:r>
              <a:rPr lang="ko-KR" altLang="en-US" dirty="0" err="1" smtClean="0"/>
              <a:t>포맷팅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259632" y="3140968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5144"/>
            <a:ext cx="32575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1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formatting </a:t>
            </a:r>
            <a:r>
              <a:rPr lang="ko-KR" altLang="en-US" dirty="0" smtClean="0"/>
              <a:t>처리 예시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89" y="2276872"/>
            <a:ext cx="6181725" cy="434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9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old </a:t>
            </a:r>
            <a:r>
              <a:rPr lang="ko-KR" altLang="en-US" dirty="0" smtClean="0"/>
              <a:t>폭과 정확도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3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포매팅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%</a:t>
            </a:r>
            <a:r>
              <a:rPr lang="en-US" altLang="ko-KR" dirty="0" err="1" smtClean="0"/>
              <a:t>width.precision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타입변환 </a:t>
            </a:r>
            <a:r>
              <a:rPr lang="en-US" altLang="ko-KR" dirty="0" smtClean="0"/>
              <a:t>}  “ %format(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가지고 별도의 </a:t>
            </a:r>
            <a:r>
              <a:rPr lang="ko-KR" altLang="en-US" dirty="0" err="1" smtClean="0"/>
              <a:t>포맷팅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3623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5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참조변수</a:t>
            </a:r>
            <a:r>
              <a:rPr lang="en-US" altLang="ko-KR" dirty="0"/>
              <a:t> </a:t>
            </a:r>
            <a:r>
              <a:rPr lang="ko-KR" altLang="en-US" dirty="0" smtClean="0"/>
              <a:t>특</a:t>
            </a:r>
            <a:r>
              <a:rPr lang="ko-KR" altLang="en-US" dirty="0"/>
              <a:t>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참조변수는 단순히 객체를 전달받아 활용할 수 있도록 객체들의 주소만을 관리함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84984"/>
            <a:ext cx="2933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old </a:t>
            </a:r>
            <a:r>
              <a:rPr lang="ko-KR" altLang="en-US" dirty="0" smtClean="0"/>
              <a:t>폭을</a:t>
            </a:r>
            <a:r>
              <a:rPr lang="en-US" altLang="ko-KR" dirty="0" smtClean="0"/>
              <a:t> *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0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받기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*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폭에 대해 값을 받아 처리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4238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41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String format</a:t>
            </a:r>
            <a:br>
              <a:rPr lang="en-US" altLang="ko-KR" sz="6000" dirty="0" smtClean="0"/>
            </a:br>
            <a:r>
              <a:rPr lang="ko-KR" altLang="en-US" sz="6000" dirty="0" smtClean="0"/>
              <a:t>위치 및 </a:t>
            </a:r>
            <a:r>
              <a:rPr lang="en-US" altLang="ko-KR" sz="6000" dirty="0" smtClean="0"/>
              <a:t>name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String Format –new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“% %” % 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처리를 </a:t>
            </a:r>
            <a:r>
              <a:rPr lang="en-US" altLang="ko-KR" dirty="0" smtClean="0"/>
              <a:t>“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위치</a:t>
            </a:r>
            <a:r>
              <a:rPr lang="en-US" altLang="ko-KR" dirty="0" smtClean="0"/>
              <a:t>}  “.format(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0968"/>
            <a:ext cx="4019550" cy="313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6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 및 </a:t>
            </a:r>
            <a:r>
              <a:rPr lang="en-US" altLang="ko-KR" dirty="0" smtClean="0"/>
              <a:t>name - 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0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index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위치</a:t>
            </a:r>
            <a:r>
              <a:rPr lang="en-US" altLang="ko-KR" dirty="0" smtClean="0"/>
              <a:t>}  “.format(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위치는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 증가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724128" y="4268821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{}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파라미터보다</a:t>
            </a:r>
            <a:r>
              <a:rPr lang="ko-KR" altLang="en-US" dirty="0" smtClean="0"/>
              <a:t> 작으면 처리가 되지만 </a:t>
            </a:r>
            <a:r>
              <a:rPr lang="en-US" altLang="ko-KR" dirty="0" smtClean="0"/>
              <a:t>{]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개수보다 많으면 오류가 발생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468052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54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name </a:t>
            </a:r>
            <a:r>
              <a:rPr lang="ko-KR" altLang="en-US" dirty="0" smtClean="0"/>
              <a:t>치환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</a:t>
            </a:r>
            <a:r>
              <a:rPr lang="ko-KR" altLang="en-US" dirty="0" err="1"/>
              <a:t>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}  “.format(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6827" y="4100879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{}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파라미터보다</a:t>
            </a:r>
            <a:r>
              <a:rPr lang="ko-KR" altLang="en-US" dirty="0" smtClean="0"/>
              <a:t> 작으면 처리가 되지만 </a:t>
            </a:r>
            <a:r>
              <a:rPr lang="en-US" altLang="ko-KR" dirty="0" smtClean="0"/>
              <a:t>{]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개수보다 많으면 오류가 발생</a:t>
            </a:r>
            <a:endParaRPr lang="ko-KR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573016"/>
            <a:ext cx="482453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혼용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}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</a:t>
            </a:r>
            <a:r>
              <a:rPr lang="ko-KR" altLang="en-US" dirty="0" err="1"/>
              <a:t>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}  “.format(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92080" y="4100879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처리시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처리는 맨 </a:t>
            </a:r>
            <a:r>
              <a:rPr lang="ko-KR" altLang="en-US" dirty="0" err="1" smtClean="0"/>
              <a:t>뒷에서</a:t>
            </a:r>
            <a:r>
              <a:rPr lang="ko-KR" altLang="en-US" dirty="0" smtClean="0"/>
              <a:t> 처리가 되어야 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36290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 및 </a:t>
            </a:r>
            <a:r>
              <a:rPr lang="en-US" altLang="ko-KR" dirty="0" smtClean="0"/>
              <a:t>name - 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혼용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% </a:t>
            </a:r>
            <a:r>
              <a:rPr lang="ko-KR" altLang="en-US" dirty="0" smtClean="0"/>
              <a:t>데이터 간에 개수가 맞아야 하고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경우는 속성의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사용하면 됨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33956"/>
            <a:ext cx="57245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String format</a:t>
            </a:r>
            <a:br>
              <a:rPr lang="en-US" altLang="ko-KR" sz="6000" dirty="0" smtClean="0"/>
            </a:br>
            <a:r>
              <a:rPr lang="ko-KR" altLang="en-US" sz="6000" dirty="0" smtClean="0"/>
              <a:t>정렬 및 사인부호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정렬 </a:t>
            </a:r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2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/>
              <a:t>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정</a:t>
            </a:r>
            <a:r>
              <a:rPr lang="ko-KR" altLang="en-US" dirty="0"/>
              <a:t>렬</a:t>
            </a:r>
            <a:r>
              <a:rPr lang="ko-KR" altLang="en-US" dirty="0" smtClean="0"/>
              <a:t>하는 방법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393150"/>
              </p:ext>
            </p:extLst>
          </p:nvPr>
        </p:nvGraphicFramePr>
        <p:xfrm>
          <a:off x="971600" y="3861048"/>
          <a:ext cx="7200800" cy="1371600"/>
        </p:xfrm>
        <a:graphic>
          <a:graphicData uri="http://schemas.openxmlformats.org/drawingml/2006/table">
            <a:tbl>
              <a:tblPr/>
              <a:tblGrid>
                <a:gridCol w="2448272"/>
                <a:gridCol w="47525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&lt;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좌측 정렬 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&gt;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우측정렬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^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가운데 정렬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=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8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정렬 부호를 붙여 </a:t>
            </a:r>
            <a:r>
              <a:rPr lang="en-US" altLang="ko-KR" dirty="0" smtClean="0"/>
              <a:t>format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28184" y="5036983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공백을 채우려면 정렬방법부호 앞에 공백으로 대체할 문자를 표시하면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2" y="4293096"/>
            <a:ext cx="4896543" cy="23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6731" y="288965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정렬</a:t>
            </a:r>
            <a:r>
              <a:rPr lang="en-US" altLang="ko-KR" dirty="0" smtClean="0">
                <a:solidFill>
                  <a:schemeClr val="tx1"/>
                </a:solidFill>
              </a:rPr>
              <a:t>][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Sign/0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- 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Signs, </a:t>
            </a:r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사인부호와 </a:t>
            </a:r>
            <a:r>
              <a:rPr lang="en-US" altLang="ko-KR" dirty="0" smtClean="0"/>
              <a:t>padding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93096"/>
            <a:ext cx="29051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66731" y="270892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부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  <a:r>
              <a:rPr lang="en-US" altLang="ko-KR" dirty="0" smtClean="0">
                <a:solidFill>
                  <a:schemeClr val="tx1"/>
                </a:solidFill>
              </a:rPr>
              <a:t>][padding][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Sign/0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- 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Signs, Zero-Padding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%(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(.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)?[</a:t>
            </a:r>
            <a:r>
              <a:rPr lang="en-US" altLang="ko-KR" dirty="0" err="1" smtClean="0"/>
              <a:t>s|d|f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en-US" altLang="ko-KR" dirty="0" smtClean="0"/>
              <a:t>+ </a:t>
            </a:r>
            <a:r>
              <a:rPr lang="ko-KR" altLang="en-US" dirty="0" smtClean="0"/>
              <a:t>부호는 우측정렬</a:t>
            </a:r>
            <a:r>
              <a:rPr lang="en-US" altLang="ko-KR" dirty="0" smtClean="0"/>
              <a:t>/ -</a:t>
            </a:r>
            <a:r>
              <a:rPr lang="ko-KR" altLang="en-US" dirty="0" smtClean="0"/>
              <a:t>부호는 좌측 정렬</a:t>
            </a:r>
            <a:endParaRPr lang="en-US" altLang="ko-KR" dirty="0" smtClean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266429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416221"/>
            <a:ext cx="2971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1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내장</a:t>
            </a:r>
            <a:r>
              <a:rPr lang="en-US" altLang="ko-KR" sz="6000" dirty="0" smtClean="0"/>
              <a:t> set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zen</a:t>
            </a:r>
            <a:r>
              <a:rPr lang="en-US" altLang="ko-KR" dirty="0" smtClean="0"/>
              <a:t> of python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참조변수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및 초기화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참조변수는 반드시 </a:t>
            </a:r>
            <a:r>
              <a:rPr lang="en-US" altLang="ko-KR" dirty="0" smtClean="0"/>
              <a:t>None </a:t>
            </a:r>
            <a:r>
              <a:rPr lang="ko-KR" altLang="en-US" dirty="0" smtClean="0"/>
              <a:t>객체라도 </a:t>
            </a:r>
            <a:r>
              <a:rPr lang="ko-KR" altLang="en-US" dirty="0" err="1" smtClean="0"/>
              <a:t>세팅해야</a:t>
            </a:r>
            <a:r>
              <a:rPr lang="ko-KR" altLang="en-US" dirty="0" smtClean="0"/>
              <a:t> 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71600" y="3707825"/>
            <a:ext cx="1800200" cy="500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내의 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056" y="3344856"/>
            <a:ext cx="1666448" cy="28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Variable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1640" y="4781812"/>
            <a:ext cx="1699076" cy="50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객체의 참조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저장</a:t>
            </a:r>
            <a:endParaRPr lang="ko-KR" altLang="en-US" dirty="0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1691680" y="4340345"/>
            <a:ext cx="484632" cy="358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 할당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44856"/>
            <a:ext cx="2843014" cy="319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9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중복을 허용하지 </a:t>
            </a:r>
            <a:r>
              <a:rPr lang="ko-KR" altLang="en-US" dirty="0" smtClean="0"/>
              <a:t>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순서가 없음</a:t>
            </a:r>
            <a:r>
              <a:rPr lang="en-US" altLang="ko-KR" dirty="0" smtClean="0"/>
              <a:t> </a:t>
            </a:r>
            <a:r>
              <a:rPr lang="en-US" altLang="ko-KR" dirty="0"/>
              <a:t>(unordered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smtClean="0"/>
              <a:t>교집합</a:t>
            </a:r>
            <a:r>
              <a:rPr lang="en-US" altLang="ko-KR" dirty="0" smtClean="0"/>
              <a:t>(&amp;), </a:t>
            </a:r>
            <a:r>
              <a:rPr lang="ko-KR" altLang="en-US" dirty="0" smtClean="0"/>
              <a:t>합집합</a:t>
            </a:r>
            <a:r>
              <a:rPr lang="en-US" altLang="ko-KR" dirty="0" smtClean="0"/>
              <a:t>(|),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(-) </a:t>
            </a:r>
            <a:r>
              <a:rPr lang="ko-KR" altLang="en-US" dirty="0" smtClean="0"/>
              <a:t>연산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Set: mutable set</a:t>
            </a:r>
          </a:p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en-US" altLang="ko-KR" dirty="0" smtClean="0"/>
              <a:t>: immutable set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34" y="3933056"/>
            <a:ext cx="650875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생성시 주의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내부 원소가 리스트 등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값이 들어갈 수 없음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652120" y="508518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 smtClean="0"/>
              <a:t>은 구조상 내부 요소가 변경이 가능한 값으로 구성할 수 없다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2924944"/>
            <a:ext cx="423655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08104" y="350100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/>
              <a:t>  </a:t>
            </a:r>
            <a:r>
              <a:rPr lang="ko-KR" altLang="en-US" dirty="0" smtClean="0"/>
              <a:t>생성은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2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Set()</a:t>
            </a:r>
            <a:r>
              <a:rPr lang="ko-KR" altLang="en-US" dirty="0" smtClean="0"/>
              <a:t>으로 생성시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리스트 등 </a:t>
            </a:r>
            <a:r>
              <a:rPr lang="en-US" altLang="ko-KR" dirty="0" smtClean="0"/>
              <a:t>mutable</a:t>
            </a:r>
            <a:r>
              <a:rPr lang="ko-KR" altLang="en-US" dirty="0"/>
              <a:t> </a:t>
            </a:r>
            <a:r>
              <a:rPr lang="ko-KR" altLang="en-US" dirty="0" smtClean="0"/>
              <a:t>객체를 요소로 처리할 수 없음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2304256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index/slice </a:t>
            </a:r>
            <a:r>
              <a:rPr lang="ko-KR" altLang="en-US" dirty="0" smtClean="0"/>
              <a:t>검색을 제공하지 않으므로 내부 원소는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통해 원소를 조회</a:t>
            </a:r>
            <a:endParaRPr lang="en-US" altLang="ko-K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40731"/>
            <a:ext cx="295232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40731"/>
            <a:ext cx="244827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3648" y="530283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검색 오류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0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결과인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연산자를 지원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44862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41650"/>
            <a:ext cx="26193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FrozenSet</a:t>
            </a:r>
            <a:r>
              <a:rPr lang="en-US" altLang="ko-KR" dirty="0" smtClean="0"/>
              <a:t>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FrozenSet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및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타입이므로 생성 후 원소를 추가나 삭제가 </a:t>
            </a:r>
            <a:r>
              <a:rPr lang="ko-KR" altLang="en-US" dirty="0"/>
              <a:t>불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36861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29844"/>
            <a:ext cx="352839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b="1" u="sng" dirty="0" smtClean="0"/>
              <a:t>생성 이후 변경 불가</a:t>
            </a:r>
            <a:endParaRPr lang="ko-KR" altLang="en-US" b="1" u="sng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 </a:t>
            </a:r>
            <a:r>
              <a:rPr lang="ko-KR" altLang="en-US" dirty="0" smtClean="0"/>
              <a:t>내장함</a:t>
            </a:r>
            <a:r>
              <a:rPr lang="ko-KR" altLang="en-US" dirty="0"/>
              <a:t>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95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초기화 하지 않은 변수 사용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할당 연산자 우측부터 평가하므로 변수 </a:t>
            </a:r>
            <a:r>
              <a:rPr lang="en-US" altLang="ko-KR" sz="2800" dirty="0" err="1" smtClean="0"/>
              <a:t>i</a:t>
            </a:r>
            <a:r>
              <a:rPr lang="ko-KR" altLang="en-US" sz="2800" dirty="0" smtClean="0"/>
              <a:t>가 사전에 정의되지 않아 오류 처리</a:t>
            </a:r>
            <a:endParaRPr lang="ko-KR" altLang="en-US" sz="28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5502176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69500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smtClean="0"/>
              <a:t>내장 함수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183676"/>
              </p:ext>
            </p:extLst>
          </p:nvPr>
        </p:nvGraphicFramePr>
        <p:xfrm>
          <a:off x="611560" y="2132857"/>
          <a:ext cx="7704855" cy="1340688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cardinality of set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for membership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test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for non-membership in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55389"/>
              </p:ext>
            </p:extLst>
          </p:nvPr>
        </p:nvGraphicFramePr>
        <p:xfrm>
          <a:off x="611560" y="2132857"/>
          <a:ext cx="7704855" cy="3037382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 dirty="0" err="1">
                          <a:effectLst/>
                        </a:rPr>
                        <a:t>.issubset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&lt;=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.issuperset(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&gt;=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.union(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|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from both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.intersection(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&amp;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common to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-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but 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99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.symmetric_difference(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^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 either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or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but not both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.copy()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new set with a shallow copy of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30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342524"/>
              </p:ext>
            </p:extLst>
          </p:nvPr>
        </p:nvGraphicFramePr>
        <p:xfrm>
          <a:off x="755576" y="2204864"/>
          <a:ext cx="7560843" cy="4064508"/>
        </p:xfrm>
        <a:graphic>
          <a:graphicData uri="http://schemas.openxmlformats.org/drawingml/2006/table">
            <a:tbl>
              <a:tblPr/>
              <a:tblGrid>
                <a:gridCol w="2424270"/>
                <a:gridCol w="1536173"/>
                <a:gridCol w="3600400"/>
              </a:tblGrid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dirty="0">
                          <a:effectLst/>
                        </a:rPr>
                        <a:t>Operation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Equivalent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Result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.update(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|=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adding elements from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.intersection_update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&amp;=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both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and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-=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removing elements found in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.symmetric_difference_update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^=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either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or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 but not in both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.add(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add element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to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.remove(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 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 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 if not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.discard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removes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from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if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.pop()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and return an arbitrary element from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 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 if empty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.clear()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all elements 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endParaRPr lang="en-US" sz="1100" dirty="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13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1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타입내부 점검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object, type,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된 것을 비교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23" y="2996952"/>
            <a:ext cx="645160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타입이므로 생성 후 원소에 대한 연산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3924300" cy="32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0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update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 추가하는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합집합한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72" y="3068960"/>
            <a:ext cx="4314825" cy="345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/>
              <a:t>:</a:t>
            </a:r>
            <a:r>
              <a:rPr lang="en-US" altLang="ko-KR" dirty="0" err="1" smtClean="0"/>
              <a:t>intersection_update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교집합한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212976"/>
            <a:ext cx="4705350" cy="33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difference_update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매칭해서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집합이 매치되지 않는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차집합한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924944"/>
            <a:ext cx="4057650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6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sz="3100" dirty="0" err="1" smtClean="0"/>
              <a:t>symmetric_difference_update</a:t>
            </a:r>
            <a:endParaRPr lang="en-US" altLang="ko-KR" sz="31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원소를 빼고 양쪽 집합이  매치되지 않는 원소만 남기는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284984"/>
            <a:ext cx="5600700" cy="32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값과 타입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(value &amp; Type)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6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add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동일한 원소를 추가해도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기준에 따라 변경되지 않음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12" y="3068960"/>
            <a:ext cx="48196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7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remove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996952"/>
            <a:ext cx="42291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discard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39147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pop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위치 별로 삭제하는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2924944"/>
            <a:ext cx="3800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clear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전부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068960"/>
            <a:ext cx="40576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7624" y="4038600"/>
            <a:ext cx="7651576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내장 </a:t>
            </a:r>
            <a:r>
              <a:rPr lang="en-US" altLang="ko-KR" sz="6000" dirty="0" smtClean="0"/>
              <a:t>mapping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61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mapping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Mapping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-dictionary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관리하는 데이터 타입이</a:t>
            </a:r>
            <a:r>
              <a:rPr lang="ko-KR" altLang="en-US" dirty="0"/>
              <a:t>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요소들은 </a:t>
            </a:r>
            <a:r>
              <a:rPr lang="ko-KR" altLang="en-US" dirty="0" err="1" smtClean="0"/>
              <a:t>변경가능함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791581" y="3181548"/>
            <a:ext cx="3924436" cy="2664296"/>
            <a:chOff x="791580" y="3181548"/>
            <a:chExt cx="7006484" cy="2664296"/>
          </a:xfrm>
        </p:grpSpPr>
        <p:sp>
          <p:nvSpPr>
            <p:cNvPr id="3" name="직사각형 2"/>
            <p:cNvSpPr/>
            <p:nvPr/>
          </p:nvSpPr>
          <p:spPr>
            <a:xfrm>
              <a:off x="813288" y="382962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참</a:t>
              </a:r>
              <a:r>
                <a:rPr lang="ko-KR" altLang="en-US" sz="1200" dirty="0"/>
                <a:t>조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09432" y="380827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container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82240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1</a:t>
              </a:r>
              <a:endParaRPr lang="ko-KR" altLang="en-US" sz="8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89952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/>
                <a:t>값</a:t>
              </a:r>
              <a:endParaRPr lang="ko-KR" altLang="en-US" sz="8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82240" y="541379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2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89952" y="54046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container</a:t>
              </a:r>
              <a:endParaRPr lang="ko-KR" altLang="en-US" sz="800" dirty="0"/>
            </a:p>
          </p:txBody>
        </p:sp>
        <p:cxnSp>
          <p:nvCxnSpPr>
            <p:cNvPr id="6" name="꺾인 연결선 5"/>
            <p:cNvCxnSpPr>
              <a:stCxn id="15" idx="2"/>
              <a:endCxn id="16" idx="1"/>
            </p:cNvCxnSpPr>
            <p:nvPr/>
          </p:nvCxnSpPr>
          <p:spPr>
            <a:xfrm rot="16200000" flipH="1">
              <a:off x="3337192" y="430870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꺾인 연결선 7"/>
            <p:cNvCxnSpPr>
              <a:stCxn id="15" idx="2"/>
              <a:endCxn id="18" idx="1"/>
            </p:cNvCxnSpPr>
            <p:nvPr/>
          </p:nvCxnSpPr>
          <p:spPr>
            <a:xfrm rot="16200000" flipH="1">
              <a:off x="3049160" y="459674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649224" y="484609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</a:t>
              </a:r>
              <a:r>
                <a:rPr lang="ko-KR" altLang="en-US" sz="800" dirty="0"/>
                <a:t>조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49224" y="54130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참조</a:t>
              </a:r>
              <a:endParaRPr lang="ko-KR" altLang="en-US" sz="800" dirty="0"/>
            </a:p>
          </p:txBody>
        </p:sp>
        <p:cxnSp>
          <p:nvCxnSpPr>
            <p:cNvPr id="10" name="직선 화살표 연결선 9"/>
            <p:cNvCxnSpPr>
              <a:stCxn id="16" idx="3"/>
              <a:endCxn id="25" idx="1"/>
            </p:cNvCxnSpPr>
            <p:nvPr/>
          </p:nvCxnSpPr>
          <p:spPr>
            <a:xfrm>
              <a:off x="5090352" y="505375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18" idx="3"/>
              <a:endCxn id="27" idx="1"/>
            </p:cNvCxnSpPr>
            <p:nvPr/>
          </p:nvCxnSpPr>
          <p:spPr>
            <a:xfrm flipV="1">
              <a:off x="5090352" y="562903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4877450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14920" y="5430792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1580" y="3181548"/>
              <a:ext cx="4298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Dictionary Type</a:t>
              </a:r>
              <a:endParaRPr lang="ko-KR" altLang="en-US" dirty="0"/>
            </a:p>
          </p:txBody>
        </p:sp>
      </p:grpSp>
      <p:pic>
        <p:nvPicPr>
          <p:cNvPr id="45058" name="Picture 2" descr="dict with keys 'a' 'o' 'g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50880"/>
            <a:ext cx="2808313" cy="28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64389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8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 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 클래스 내부에서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708920"/>
            <a:ext cx="43148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값과 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Hash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7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key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hash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mapping </a:t>
            </a:r>
            <a:r>
              <a:rPr lang="ko-KR" altLang="en-US" dirty="0" smtClean="0"/>
              <a:t>타입은 기본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처리가 되는 경우만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58388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19672" y="3645024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57395" y="345310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/>
              <a:t> </a:t>
            </a:r>
            <a:r>
              <a:rPr lang="ko-KR" altLang="en-US" dirty="0" smtClean="0"/>
              <a:t>내의 리스트 등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이 들어오면 </a:t>
            </a:r>
            <a:r>
              <a:rPr lang="en-US" altLang="ko-KR" dirty="0" smtClean="0"/>
              <a:t>hash</a:t>
            </a:r>
            <a:r>
              <a:rPr lang="ko-KR" altLang="en-US" dirty="0" smtClean="0"/>
              <a:t>를 만들 수 없어 에러 처리됨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3"/>
          </p:cNvCxnSpPr>
          <p:nvPr/>
        </p:nvCxnSpPr>
        <p:spPr>
          <a:xfrm>
            <a:off x="4355976" y="3861048"/>
            <a:ext cx="1201419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0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직접 만들거나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통해 생성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항상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쌍을 구성해야 함</a:t>
            </a:r>
            <a:endParaRPr lang="en-US" altLang="ko-KR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52839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en-US" altLang="ko-KR" dirty="0" smtClean="0"/>
              <a:t>- </a:t>
            </a:r>
            <a:r>
              <a:rPr lang="en-US" altLang="ko-KR" dirty="0"/>
              <a:t>Accessing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관리하므로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원소를 검색 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2990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2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" y="3390974"/>
            <a:ext cx="4029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- Updating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할당하면 추가하고 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변경하면 기존 값을 변경함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147340"/>
            <a:ext cx="3024336" cy="5057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728654"/>
            <a:ext cx="3024336" cy="39604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없으므로 추가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824174"/>
            <a:ext cx="1944216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있는 값을 변경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926676"/>
            <a:ext cx="1944216" cy="7300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6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780928"/>
            <a:ext cx="4144832" cy="391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 Delete </a:t>
            </a:r>
            <a:r>
              <a:rPr lang="en-US" altLang="ko-KR" dirty="0" smtClean="0"/>
              <a:t>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원소들을 삭제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3870340"/>
            <a:ext cx="3024336" cy="3507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509120"/>
            <a:ext cx="3024336" cy="2315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원소 하나 삭제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685674"/>
            <a:ext cx="1944216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624876"/>
            <a:ext cx="1944216" cy="8933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83568" y="4293096"/>
            <a:ext cx="3024336" cy="1805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42760" y="44449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</a:t>
            </a:r>
            <a:r>
              <a:rPr lang="ko-KR" altLang="en-US" dirty="0"/>
              <a:t>든</a:t>
            </a:r>
            <a:r>
              <a:rPr lang="ko-KR" altLang="en-US" dirty="0" smtClean="0"/>
              <a:t> 원소 삭제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3" idx="3"/>
            <a:endCxn id="14" idx="1"/>
          </p:cNvCxnSpPr>
          <p:nvPr/>
        </p:nvCxnSpPr>
        <p:spPr>
          <a:xfrm>
            <a:off x="3707904" y="4383392"/>
            <a:ext cx="2034856" cy="24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7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Mapping–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내장함수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Dictionary </a:t>
            </a:r>
            <a:r>
              <a:rPr lang="ko-KR" altLang="en-US" dirty="0" smtClean="0"/>
              <a:t>타입에 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원소들을 삭제</a:t>
            </a:r>
            <a:r>
              <a:rPr lang="en-US" altLang="ko-KR" dirty="0" smtClean="0"/>
              <a:t>, dictionary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45190"/>
              </p:ext>
            </p:extLst>
          </p:nvPr>
        </p:nvGraphicFramePr>
        <p:xfrm>
          <a:off x="1115616" y="2996952"/>
          <a:ext cx="7200800" cy="2826888"/>
        </p:xfrm>
        <a:graphic>
          <a:graphicData uri="http://schemas.openxmlformats.org/drawingml/2006/table">
            <a:tbl>
              <a:tblPr/>
              <a:tblGrid>
                <a:gridCol w="1728192"/>
                <a:gridCol w="5472608"/>
              </a:tblGrid>
              <a:tr h="20632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(dict1, dict2)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Compares elements of both dict.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the total length of the dictionary. This would be equal to the number of items in the dictionary.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dictionary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dictionary, then it would return a dictionary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(mapping)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map </a:t>
                      </a:r>
                      <a:r>
                        <a:rPr lang="en-US" sz="1400" dirty="0">
                          <a:effectLst/>
                        </a:rPr>
                        <a:t>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2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값과 타입의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instance object</a:t>
            </a:r>
            <a:r>
              <a:rPr lang="ko-KR" altLang="en-US" sz="2800" dirty="0" smtClean="0"/>
              <a:t> 들이 값이고 그 타입은 </a:t>
            </a: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로 구성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1856848" y="4704410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Class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13232" y="4679258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Instance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945080" y="4940998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63688" y="5907050"/>
            <a:ext cx="16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Type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31820" y="5907050"/>
            <a:ext cx="15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Value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7088" y="550270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8" name="오른쪽 중괄호 7"/>
          <p:cNvSpPr/>
          <p:nvPr/>
        </p:nvSpPr>
        <p:spPr>
          <a:xfrm rot="5400000" flipH="1">
            <a:off x="4211535" y="2118429"/>
            <a:ext cx="619218" cy="3960440"/>
          </a:xfrm>
          <a:prstGeom prst="rightBrace">
            <a:avLst>
              <a:gd name="adj1" fmla="val 95067"/>
              <a:gd name="adj2" fmla="val 49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06192" y="339090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Value/Type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 확인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ko-KR" altLang="en-US" dirty="0"/>
              <a:t>내의 </a:t>
            </a:r>
            <a:r>
              <a:rPr lang="ko-KR" altLang="en-US" dirty="0" err="1"/>
              <a:t>스페셜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제외한 내장 속성 확인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41" y="2924944"/>
            <a:ext cx="3752850" cy="328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7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smtClean="0"/>
              <a:t>dictionary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33023"/>
              </p:ext>
            </p:extLst>
          </p:nvPr>
        </p:nvGraphicFramePr>
        <p:xfrm>
          <a:off x="755576" y="1700808"/>
          <a:ext cx="7560840" cy="4726488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dict.clear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elements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dict.copy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shallow copy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dict.fromkeys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dictionary with keys from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values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dict.get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(key, default=None)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returns value or default if key not in dictionary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dict.has_key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key in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otherwise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(key, value) tuple pairs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dict.keys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keys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dict.setdefault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(key, default=None)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 to get(), but will set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[key]=default if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not already in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dict.update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(dict2)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 dictionary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dict2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 key-values pairs to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dict.values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dict.iteritems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Iterable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를 만들기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키가 없을 경우 </a:t>
            </a:r>
            <a:r>
              <a:rPr lang="en-US" altLang="ko-KR" dirty="0" err="1" smtClean="0"/>
              <a:t>KeyError</a:t>
            </a:r>
            <a:r>
              <a:rPr lang="ko-KR" altLang="en-US" dirty="0" smtClean="0"/>
              <a:t>가 발생하므로 </a:t>
            </a:r>
            <a:r>
              <a:rPr lang="en-US" altLang="ko-KR" dirty="0" smtClean="0"/>
              <a:t>get()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읽어서 처리하면 오류발생을 막을 수 있</a:t>
            </a:r>
            <a:r>
              <a:rPr lang="ko-KR" altLang="en-US" dirty="0"/>
              <a:t>음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3068960"/>
            <a:ext cx="6181725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4248" y="378904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Key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설정할 수 있음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3717032"/>
            <a:ext cx="3168352" cy="5588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>
            <a:off x="4355976" y="3996445"/>
            <a:ext cx="2448272" cy="254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갱신할 때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지정해서 처리 가능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5435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9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갱신하고 이를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연산자나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호출해서 처리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39" y="2924944"/>
            <a:ext cx="4552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dict.update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연결할때</a:t>
            </a:r>
            <a:r>
              <a:rPr lang="ko-KR" altLang="en-US" dirty="0" smtClean="0"/>
              <a:t> 사용하면 </a:t>
            </a:r>
            <a:r>
              <a:rPr lang="ko-KR" altLang="en-US" dirty="0" err="1" smtClean="0"/>
              <a:t>키값이</a:t>
            </a:r>
            <a:r>
              <a:rPr lang="ko-KR" altLang="en-US" dirty="0" smtClean="0"/>
              <a:t> 겹칠 경우는 인자로 전달 받은 값으로 갱신됨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284984"/>
            <a:ext cx="6010275" cy="310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iteritems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iterkeys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itervalues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로 전환해서 처리하는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93096"/>
            <a:ext cx="5400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20888"/>
            <a:ext cx="355578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74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버전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0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버전변</a:t>
            </a:r>
            <a:r>
              <a:rPr lang="ko-KR" altLang="en-US" dirty="0"/>
              <a:t>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en-US" altLang="ko-KR" dirty="0" err="1" smtClean="0"/>
              <a:t>keys,items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결과가 리스트 타입에서 객체타입으로 변경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567601"/>
              </p:ext>
            </p:extLst>
          </p:nvPr>
        </p:nvGraphicFramePr>
        <p:xfrm>
          <a:off x="612775" y="3225783"/>
          <a:ext cx="8153400" cy="2723496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참조변수와 객체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 타입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keys, values, items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</a:t>
            </a:r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314667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79506"/>
            <a:ext cx="286247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버전 변경에서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타입이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values,items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변경되어 동일한 결과를 인지하려면 </a:t>
            </a:r>
            <a:r>
              <a:rPr lang="en-US" altLang="ko-KR" dirty="0" smtClean="0"/>
              <a:t>list()</a:t>
            </a:r>
            <a:r>
              <a:rPr lang="ko-KR" altLang="en-US" dirty="0" smtClean="0"/>
              <a:t>로 변환 필요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04468"/>
            <a:ext cx="1994977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4" y="3251734"/>
            <a:ext cx="2209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59" y="5180721"/>
            <a:ext cx="20002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995936" y="4399886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543800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버전에 따른 변경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/values/items: for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문에서는 실제 값만 처리됨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61048"/>
            <a:ext cx="2304256" cy="159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64" y="5589240"/>
            <a:ext cx="228539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:  set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</a:t>
            </a:r>
            <a:r>
              <a:rPr lang="en-US" altLang="ko-KR" dirty="0"/>
              <a:t>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이용해서 처리 가능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38290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8" y="4347964"/>
            <a:ext cx="23526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/keys/values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dict.viewitems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키와 값을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타입으로 처리하는 객체 버전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에서</a:t>
            </a:r>
            <a:r>
              <a:rPr lang="en-US" altLang="ko-KR" dirty="0"/>
              <a:t> </a:t>
            </a:r>
            <a:r>
              <a:rPr lang="ko-KR" altLang="en-US" dirty="0" smtClean="0"/>
              <a:t>통합 됨 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00525"/>
            <a:ext cx="30194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()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타입에서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처리함 결과로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처리할 수 있음</a:t>
            </a:r>
            <a:r>
              <a:rPr lang="en-US" altLang="ko-KR" dirty="0" smtClean="0"/>
              <a:t>(3</a:t>
            </a:r>
            <a:r>
              <a:rPr lang="ko-KR" altLang="en-US" dirty="0" smtClean="0"/>
              <a:t>버전에서는 </a:t>
            </a:r>
            <a:r>
              <a:rPr lang="en-US" altLang="ko-KR" dirty="0" smtClean="0"/>
              <a:t>keys()/items()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996952"/>
            <a:ext cx="5915025" cy="34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6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38600"/>
            <a:ext cx="8227640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내장</a:t>
            </a:r>
            <a:r>
              <a:rPr lang="en-US" altLang="ko-KR" sz="6000" dirty="0" smtClean="0"/>
              <a:t> Boolean 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Boolean type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1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Boolean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</a:t>
            </a:r>
            <a:r>
              <a:rPr lang="ko-KR" altLang="en-US" dirty="0" err="1"/>
              <a:t>이</a:t>
            </a:r>
            <a:r>
              <a:rPr lang="ko-KR" altLang="en-US" dirty="0" err="1" smtClean="0"/>
              <a:t>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true/false</a:t>
            </a:r>
            <a:r>
              <a:rPr lang="ko-KR" altLang="en-US" dirty="0" smtClean="0"/>
              <a:t>를 실제 값이 존재하거나 없는 경우에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확정할 경우 사용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42452"/>
              </p:ext>
            </p:extLst>
          </p:nvPr>
        </p:nvGraphicFramePr>
        <p:xfrm>
          <a:off x="827584" y="3284984"/>
          <a:ext cx="3888432" cy="2743200"/>
        </p:xfrm>
        <a:graphic>
          <a:graphicData uri="http://schemas.openxmlformats.org/drawingml/2006/table">
            <a:tbl>
              <a:tblPr/>
              <a:tblGrid>
                <a:gridCol w="1916460"/>
                <a:gridCol w="1971972"/>
              </a:tblGrid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값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참 </a:t>
                      </a:r>
                      <a:r>
                        <a:rPr lang="en-US" sz="1200" b="1" dirty="0">
                          <a:effectLst/>
                        </a:rPr>
                        <a:t>or </a:t>
                      </a:r>
                      <a:r>
                        <a:rPr lang="ko-KR" altLang="en-US" sz="1200" b="1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"python"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""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[1, 2, 3]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[]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{}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48064" y="3717032"/>
            <a:ext cx="2520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  pass</a:t>
            </a:r>
          </a:p>
          <a:p>
            <a:r>
              <a:rPr lang="en-US" altLang="ko-KR" dirty="0" smtClean="0"/>
              <a:t>Else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pass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조건식에</a:t>
            </a:r>
            <a:r>
              <a:rPr lang="ko-KR" altLang="en-US" dirty="0" smtClean="0"/>
              <a:t> 값들이 참과 거짓을 구별하여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r>
              <a:rPr lang="en-US" altLang="ko-KR" dirty="0" smtClean="0"/>
              <a:t>(Variable)</a:t>
            </a:r>
            <a:r>
              <a:rPr lang="ko-KR" altLang="en-US" dirty="0" smtClean="0"/>
              <a:t>와 객체</a:t>
            </a:r>
            <a:r>
              <a:rPr lang="en-US" altLang="ko-KR" dirty="0" smtClean="0"/>
              <a:t>(object)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변수는 객체를 관리하기 위한 참조를 관리하는 공간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변수는 </a:t>
            </a:r>
            <a:r>
              <a:rPr lang="ko-KR" altLang="en-US" dirty="0"/>
              <a:t>객체를 가리키는 것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807056" y="2843644"/>
            <a:ext cx="7725384" cy="3321659"/>
            <a:chOff x="807056" y="2843644"/>
            <a:chExt cx="7725384" cy="3321659"/>
          </a:xfrm>
        </p:grpSpPr>
        <p:sp>
          <p:nvSpPr>
            <p:cNvPr id="4" name="직사각형 3"/>
            <p:cNvSpPr/>
            <p:nvPr/>
          </p:nvSpPr>
          <p:spPr>
            <a:xfrm>
              <a:off x="971600" y="3707825"/>
              <a:ext cx="1800200" cy="5005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변수 내의 값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94192" y="3679725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수치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값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16216" y="3552855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문자</a:t>
              </a:r>
              <a:r>
                <a:rPr lang="ko-KR" altLang="en-US" sz="1400" dirty="0">
                  <a:solidFill>
                    <a:schemeClr val="tx1"/>
                  </a:solidFill>
                </a:rPr>
                <a:t>열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894192" y="4394531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컨테이너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4192" y="5109338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함수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94192" y="5824145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클래스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2958088" y="3728462"/>
              <a:ext cx="648072" cy="2388105"/>
            </a:xfrm>
            <a:prstGeom prst="leftBrace">
              <a:avLst>
                <a:gd name="adj1" fmla="val 760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516216" y="4395948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튜플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16216" y="4817494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리스</a:t>
              </a:r>
              <a:r>
                <a:rPr lang="ko-KR" altLang="en-US" sz="1400" dirty="0">
                  <a:solidFill>
                    <a:schemeClr val="tx1"/>
                  </a:solidFill>
                </a:rPr>
                <a:t>트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516216" y="5239041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딕셔너리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꺾인 연결선 14"/>
            <p:cNvCxnSpPr>
              <a:stCxn id="7" idx="3"/>
              <a:endCxn id="11" idx="1"/>
            </p:cNvCxnSpPr>
            <p:nvPr/>
          </p:nvCxnSpPr>
          <p:spPr>
            <a:xfrm>
              <a:off x="5910416" y="4565110"/>
              <a:ext cx="605800" cy="1417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7" idx="3"/>
              <a:endCxn id="13" idx="1"/>
            </p:cNvCxnSpPr>
            <p:nvPr/>
          </p:nvCxnSpPr>
          <p:spPr>
            <a:xfrm>
              <a:off x="5910416" y="4565110"/>
              <a:ext cx="605800" cy="844509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7" idx="3"/>
              <a:endCxn id="12" idx="1"/>
            </p:cNvCxnSpPr>
            <p:nvPr/>
          </p:nvCxnSpPr>
          <p:spPr>
            <a:xfrm>
              <a:off x="5910416" y="4565110"/>
              <a:ext cx="605800" cy="422963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6516216" y="3974402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집</a:t>
              </a:r>
              <a:r>
                <a:rPr lang="ko-KR" altLang="en-US" sz="1400" dirty="0">
                  <a:solidFill>
                    <a:schemeClr val="tx1"/>
                  </a:solidFill>
                </a:rPr>
                <a:t>합</a:t>
              </a:r>
            </a:p>
          </p:txBody>
        </p:sp>
        <p:cxnSp>
          <p:nvCxnSpPr>
            <p:cNvPr id="25" name="꺾인 연결선 24"/>
            <p:cNvCxnSpPr>
              <a:stCxn id="7" idx="3"/>
              <a:endCxn id="6" idx="1"/>
            </p:cNvCxnSpPr>
            <p:nvPr/>
          </p:nvCxnSpPr>
          <p:spPr>
            <a:xfrm flipV="1">
              <a:off x="5910416" y="3723434"/>
              <a:ext cx="605800" cy="841676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7" idx="3"/>
              <a:endCxn id="23" idx="1"/>
            </p:cNvCxnSpPr>
            <p:nvPr/>
          </p:nvCxnSpPr>
          <p:spPr>
            <a:xfrm flipV="1">
              <a:off x="5910416" y="4144980"/>
              <a:ext cx="605800" cy="420130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807056" y="3344856"/>
              <a:ext cx="1666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변수 </a:t>
              </a:r>
              <a:r>
                <a:rPr lang="en-US" altLang="ko-KR" dirty="0" smtClean="0"/>
                <a:t>Variable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31640" y="4781812"/>
              <a:ext cx="16990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객체의 참조 즉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주소 저장</a:t>
              </a:r>
              <a:endParaRPr lang="ko-KR" altLang="en-US" dirty="0"/>
            </a:p>
          </p:txBody>
        </p:sp>
        <p:sp>
          <p:nvSpPr>
            <p:cNvPr id="16" name="아래쪽 화살표 15"/>
            <p:cNvSpPr/>
            <p:nvPr/>
          </p:nvSpPr>
          <p:spPr>
            <a:xfrm rot="10800000">
              <a:off x="1691680" y="4340345"/>
              <a:ext cx="484632" cy="3581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7056" y="2843644"/>
              <a:ext cx="4514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Variable </a:t>
              </a:r>
              <a:r>
                <a:rPr lang="ko-KR" altLang="en-US" dirty="0" smtClean="0"/>
                <a:t>정</a:t>
              </a:r>
              <a:r>
                <a:rPr lang="ko-KR" altLang="en-US" dirty="0"/>
                <a:t>의</a:t>
              </a:r>
              <a:r>
                <a:rPr lang="en-US" altLang="ko-KR" dirty="0" smtClean="0"/>
                <a:t>= </a:t>
              </a:r>
              <a:r>
                <a:rPr lang="ko-KR" altLang="en-US" dirty="0" smtClean="0"/>
                <a:t>값 할당 </a:t>
              </a:r>
              <a:r>
                <a:rPr lang="ko-KR" altLang="en-US" dirty="0" err="1" smtClean="0"/>
                <a:t>리터럴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객체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내부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타입도 하나의 클래스이며 내부는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동일한 속성을 가지고 있음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53054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내장</a:t>
            </a:r>
            <a:r>
              <a:rPr lang="en-US" altLang="ko-KR" sz="6000" dirty="0" smtClean="0"/>
              <a:t> none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data </a:t>
            </a:r>
            <a:r>
              <a:rPr lang="en-US" altLang="ko-KR" sz="6000" dirty="0" smtClean="0"/>
              <a:t>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9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None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3168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정의된 것이 없는 타입을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때 표시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존재하지 </a:t>
            </a:r>
            <a:r>
              <a:rPr lang="ko-KR" altLang="en-US" dirty="0"/>
              <a:t>않음</a:t>
            </a:r>
            <a:r>
              <a:rPr lang="en-US" altLang="ko-KR" dirty="0"/>
              <a:t>(Not Exists)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정의되지 않음</a:t>
            </a:r>
            <a:r>
              <a:rPr lang="en-US" altLang="ko-KR" dirty="0"/>
              <a:t>(Not Assigned, Not Defined)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값이 없음</a:t>
            </a:r>
            <a:r>
              <a:rPr lang="en-US" altLang="ko-KR" dirty="0"/>
              <a:t>(No Value)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초기값</a:t>
            </a:r>
            <a:r>
              <a:rPr lang="en-US" altLang="ko-KR" dirty="0"/>
              <a:t>(Initialized Value)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None </a:t>
            </a:r>
            <a:r>
              <a:rPr lang="ko-KR" altLang="en-US" dirty="0" smtClean="0"/>
              <a:t>타입 내부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데이터 타입은 하나의 클래스</a:t>
            </a:r>
            <a:endParaRPr lang="en-US" altLang="ko-KR" dirty="0" smtClean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84" y="2708920"/>
            <a:ext cx="6324600" cy="383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2.21 Type </a:t>
            </a:r>
            <a:r>
              <a:rPr lang="ko-KR" altLang="en-US" sz="6000" dirty="0" smtClean="0"/>
              <a:t>변환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Conversion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6" y="2833290"/>
            <a:ext cx="31432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conversion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변수에서 참조하는 타입을 자신의 필요한 타입으로 변경이 필요할 경우 사용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파이썬에</a:t>
            </a:r>
            <a:r>
              <a:rPr lang="ko-KR" altLang="en-US" dirty="0" smtClean="0"/>
              <a:t> 제공되는 함수들을 이용해서 사용하면 됨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375043" y="393479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타입 함수를 이용해서 변수에 할당하면 초기값을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9" name="오른쪽 중괄호 8"/>
          <p:cNvSpPr/>
          <p:nvPr/>
        </p:nvSpPr>
        <p:spPr>
          <a:xfrm>
            <a:off x="3311454" y="3789040"/>
            <a:ext cx="684076" cy="1152128"/>
          </a:xfrm>
          <a:prstGeom prst="rightBrace">
            <a:avLst>
              <a:gd name="adj1" fmla="val 68363"/>
              <a:gd name="adj2" fmla="val 51154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>
            <a:off x="3311860" y="2996952"/>
            <a:ext cx="684076" cy="792088"/>
          </a:xfrm>
          <a:prstGeom prst="rightBrace">
            <a:avLst>
              <a:gd name="adj1" fmla="val 68363"/>
              <a:gd name="adj2" fmla="val 51154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75043" y="299695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타입 함수를  이용해서 변수에 적절한 타입으로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</a:t>
            </a:r>
            <a:r>
              <a:rPr lang="en-US" altLang="ko-KR" dirty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 err="1" smtClean="0"/>
              <a:t>파라미터를</a:t>
            </a:r>
            <a:r>
              <a:rPr lang="ko-KR" altLang="en-US" dirty="0" smtClean="0"/>
              <a:t> 하나 받아 객체를 실행하면 타입전환 처리함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float()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list()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tuple()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set()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80928"/>
            <a:ext cx="280831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immutable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13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</a:t>
            </a:r>
            <a:r>
              <a:rPr lang="ko-KR" altLang="en-US" dirty="0" smtClean="0"/>
              <a:t>추론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객체 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객체가 생성된 후에 다시 </a:t>
            </a:r>
            <a:r>
              <a:rPr lang="ko-KR" altLang="en-US" dirty="0" err="1" smtClean="0"/>
              <a:t>컨버전을</a:t>
            </a:r>
            <a:r>
              <a:rPr lang="ko-KR" altLang="en-US" dirty="0" smtClean="0"/>
              <a:t> 할 경우 같은 타입이면 기존 객체를 </a:t>
            </a:r>
            <a:r>
              <a:rPr lang="ko-KR" altLang="en-US" dirty="0" err="1" smtClean="0"/>
              <a:t>리턴하고</a:t>
            </a:r>
            <a:r>
              <a:rPr lang="ko-KR" altLang="en-US" dirty="0" smtClean="0"/>
              <a:t> 다른 경우는 별도의 객체를 생성 시킴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float()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tuple()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73016"/>
            <a:ext cx="2376264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42384" y="4365104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객체가 생기고 동일한 것을 </a:t>
            </a:r>
            <a:r>
              <a:rPr lang="ko-KR" altLang="en-US" dirty="0" err="1" smtClean="0"/>
              <a:t>컨버전하면</a:t>
            </a:r>
            <a:r>
              <a:rPr lang="ko-KR" altLang="en-US" dirty="0" smtClean="0"/>
              <a:t> 기존 객체를 </a:t>
            </a:r>
            <a:r>
              <a:rPr lang="ko-KR" altLang="en-US" dirty="0" err="1" smtClean="0"/>
              <a:t>리턴함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integer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문자열은 문자와 숫자로 구성될 수 있으므로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객체에 있는 </a:t>
            </a:r>
            <a:r>
              <a:rPr lang="en-US" altLang="ko-KR" dirty="0" err="1" smtClean="0"/>
              <a:t>isdigit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숫자여부를 확인하고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해야 함</a:t>
            </a:r>
            <a:endParaRPr lang="en-US" altLang="ko-K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646430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48064" y="580526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동일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string</a:t>
            </a:r>
            <a:r>
              <a:rPr lang="ko-KR" altLang="en-US" dirty="0" smtClean="0"/>
              <a:t>은 변경 불가하므로 동일한 객체를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변환해도 기존 것을 전달하기만 함</a:t>
            </a:r>
            <a:endParaRPr lang="en-US" altLang="ko-KR" dirty="0" smtClean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29000"/>
            <a:ext cx="25050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0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객체 변</a:t>
            </a:r>
            <a:r>
              <a:rPr lang="ko-KR" altLang="en-US" dirty="0"/>
              <a:t>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mutable </a:t>
            </a:r>
            <a:r>
              <a:rPr lang="ko-KR" altLang="en-US" dirty="0" smtClean="0"/>
              <a:t>객체는 </a:t>
            </a:r>
            <a:r>
              <a:rPr lang="ko-KR" altLang="en-US" dirty="0" err="1" smtClean="0"/>
              <a:t>컨버전은</a:t>
            </a:r>
            <a:r>
              <a:rPr lang="ko-KR" altLang="en-US" dirty="0" smtClean="0"/>
              <a:t> 새로운 객체를 생성시킴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list()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set()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84984"/>
            <a:ext cx="2376264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1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4038600"/>
            <a:ext cx="873169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Data type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copy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1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2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20480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는 기본 얇은 </a:t>
            </a:r>
            <a:r>
              <a:rPr lang="en-US" altLang="ko-KR" dirty="0" smtClean="0"/>
              <a:t>copy</a:t>
            </a:r>
            <a:r>
              <a:rPr lang="ko-KR" altLang="en-US" dirty="0"/>
              <a:t> </a:t>
            </a:r>
            <a:r>
              <a:rPr lang="ko-KR" altLang="en-US" dirty="0" smtClean="0"/>
              <a:t>처리함</a:t>
            </a:r>
            <a:endParaRPr lang="en-US" altLang="ko-KR" dirty="0" smtClean="0"/>
          </a:p>
          <a:p>
            <a:pPr marL="320040" lvl="1" indent="0">
              <a:buNone/>
            </a:pP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copy.deepcopy</a:t>
            </a:r>
            <a:r>
              <a:rPr lang="ko-KR" altLang="en-US" dirty="0" smtClean="0"/>
              <a:t>를 처리해야 할 경우</a:t>
            </a:r>
            <a:endParaRPr lang="en-US" altLang="ko-KR" dirty="0" smtClean="0"/>
          </a:p>
          <a:p>
            <a:pPr marL="1051560" lvl="2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tuple/list/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타입일 경우 이 데이터 타입 내의 원소가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등 변경이 가능한 원소가 있을 경우 변경이 가능해져 부수효과가 발생이 가능함</a:t>
            </a:r>
            <a:endParaRPr lang="en-US" altLang="ko-KR" dirty="0" smtClean="0"/>
          </a:p>
          <a:p>
            <a:pPr marL="937260" lvl="2" indent="-342900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9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immutable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35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동일한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하거나 </a:t>
            </a:r>
            <a:r>
              <a:rPr lang="ko-KR" altLang="en-US" dirty="0" err="1" smtClean="0"/>
              <a:t>재성성시</a:t>
            </a:r>
            <a:r>
              <a:rPr lang="ko-KR" altLang="en-US" dirty="0" smtClean="0"/>
              <a:t> 기존 동일한 객체를 넘김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86826"/>
            <a:ext cx="261555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8064" y="4182011"/>
            <a:ext cx="2916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Immutable</a:t>
            </a:r>
            <a:r>
              <a:rPr lang="ko-KR" altLang="en-US" dirty="0" smtClean="0"/>
              <a:t>은 기존 객체가 존재할 경우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를 할 경우는 그대로 참조변수에 기존 객체 주소를 전달함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3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inference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객체가 만들어지고 객체의 참조만 변수에서 보관하므로 실제 객체의 정보를 확인해서 처리하므로 타입에 대한 추론은 변수에 할당되는 순간 명확해 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780412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ko-KR" altLang="en-US" dirty="0" smtClean="0"/>
              <a:t>은 변수이지만 변수 정의와 변수할당이 동시에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변수에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타입을 추정해서 동적으로 정해진다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파이썬에서</a:t>
            </a:r>
            <a:r>
              <a:rPr lang="ko-KR" altLang="en-US" dirty="0" smtClean="0"/>
              <a:t> 연속적으로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변수에 저장된 타입이 변경된다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645024"/>
            <a:ext cx="36004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동일한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하거나 </a:t>
            </a:r>
            <a:r>
              <a:rPr lang="ko-KR" altLang="en-US" dirty="0" err="1" smtClean="0"/>
              <a:t>재성성시</a:t>
            </a:r>
            <a:r>
              <a:rPr lang="ko-KR" altLang="en-US" dirty="0" smtClean="0"/>
              <a:t> 기존 동일한 객체를 넘김</a:t>
            </a:r>
            <a:endParaRPr lang="en-US" altLang="ko-K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89040"/>
            <a:ext cx="17907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48064" y="4182011"/>
            <a:ext cx="2916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Immutable</a:t>
            </a:r>
            <a:r>
              <a:rPr lang="ko-KR" altLang="en-US" dirty="0" smtClean="0"/>
              <a:t>은 기존 객체가 존재할 경우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를 할 경우는 그대로 참조변수에 기존 객체 주소를 전달함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하면 별도의 객체가 생김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068960"/>
            <a:ext cx="25146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하면 별도의 객체가 생김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933056"/>
            <a:ext cx="1876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하면 별도의 객체가 생김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01008"/>
            <a:ext cx="42957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7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deepcopy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6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deepcopy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데이터 타입 내에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객체가 있을 경우 참조가 공유되므로 </a:t>
            </a:r>
            <a:r>
              <a:rPr lang="en-US" altLang="ko-KR" dirty="0" err="1" smtClean="0"/>
              <a:t>deepcopy</a:t>
            </a:r>
            <a:r>
              <a:rPr lang="ko-KR" altLang="en-US" dirty="0" smtClean="0"/>
              <a:t>를 이용해서 전부 새로운 객체를 만들고 사용해야 원하는 결과가 나옴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2276475" cy="31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60032" y="3861048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Mutable</a:t>
            </a:r>
            <a:r>
              <a:rPr lang="ko-KR" altLang="en-US" sz="1600" dirty="0"/>
              <a:t>은 주로 리스트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타입으로 내부 </a:t>
            </a:r>
            <a:r>
              <a:rPr lang="ko-KR" altLang="en-US" sz="1600" dirty="0" smtClean="0"/>
              <a:t>요소가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 추가된 경우에는 </a:t>
            </a:r>
            <a:r>
              <a:rPr lang="ko-KR" altLang="en-US" sz="1600" dirty="0" err="1" smtClean="0"/>
              <a:t>변경시</a:t>
            </a:r>
            <a:r>
              <a:rPr lang="ko-KR" altLang="en-US" sz="1600" dirty="0" smtClean="0"/>
              <a:t> 변경됨 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475656" y="4437112"/>
            <a:ext cx="22322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" idx="1"/>
          </p:cNvCxnSpPr>
          <p:nvPr/>
        </p:nvCxnSpPr>
        <p:spPr>
          <a:xfrm flipV="1">
            <a:off x="3707904" y="4276547"/>
            <a:ext cx="1152128" cy="484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491274" y="5150501"/>
            <a:ext cx="22322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06550" y="5383074"/>
            <a:ext cx="3672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Mutable </a:t>
            </a:r>
            <a:r>
              <a:rPr lang="ko-KR" altLang="en-US" sz="1600" dirty="0"/>
              <a:t>처리할 경우 처음이 값이 변경되지 않으려면 참조만 복사하지 말고 전체 값을 복사해야 별도의 참조가 생겨 다른 값 객체로 인식함</a:t>
            </a:r>
          </a:p>
        </p:txBody>
      </p:sp>
      <p:cxnSp>
        <p:nvCxnSpPr>
          <p:cNvPr id="8" name="직선 화살표 연결선 7"/>
          <p:cNvCxnSpPr>
            <a:stCxn id="9" idx="3"/>
            <a:endCxn id="10" idx="1"/>
          </p:cNvCxnSpPr>
          <p:nvPr/>
        </p:nvCxnSpPr>
        <p:spPr>
          <a:xfrm>
            <a:off x="3723522" y="5474537"/>
            <a:ext cx="1283028" cy="447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4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Comprehension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9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comprehension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7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조건제시법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원소나열법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smtClean="0"/>
              <a:t>수학 집합을 표시할 때 원소를 나열하는 법과 특정 조건을 함축하여 표시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619672" y="3429000"/>
            <a:ext cx="5904656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altLang="en-US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원소나열</a:t>
            </a:r>
            <a:r>
              <a:rPr kumimoji="1" lang="en-US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    </a:t>
            </a:r>
          </a:p>
          <a:p>
            <a:r>
              <a:rPr kumimoji="1" lang="en-US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         S 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en-US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{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2,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4,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8,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...,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2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¹²</a:t>
            </a:r>
            <a:r>
              <a:rPr kumimoji="1" lang="en-US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}</a:t>
            </a:r>
          </a:p>
          <a:p>
            <a:endParaRPr kumimoji="1" lang="en-US" altLang="ko-KR" sz="800" b="1" dirty="0">
              <a:solidFill>
                <a:schemeClr val="bg1"/>
              </a:solidFill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r>
              <a:rPr kumimoji="1" lang="ko-KR" altLang="ko-KR" sz="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en-US" altLang="ko-KR" sz="800" b="1" dirty="0" smtClean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altLang="en-US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조건 제시</a:t>
            </a:r>
            <a:endParaRPr kumimoji="1" lang="en-US" altLang="ko-KR" b="1" dirty="0">
              <a:solidFill>
                <a:schemeClr val="bg1"/>
              </a:solidFill>
              <a:latin typeface="Arial"/>
              <a:ea typeface="굴림" pitchFamily="50" charset="-127"/>
              <a:cs typeface="굴림" pitchFamily="50" charset="-127"/>
            </a:endParaRPr>
          </a:p>
          <a:p>
            <a:r>
              <a:rPr kumimoji="1" lang="en-US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        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M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{x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in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S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even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}</a:t>
            </a:r>
            <a:r>
              <a:rPr kumimoji="1" lang="ko-KR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65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조건 제시 표현은 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6677" y="3068960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표현</a:t>
            </a:r>
            <a:r>
              <a:rPr lang="ko-KR" altLang="en-US" b="1" dirty="0" err="1"/>
              <a:t>식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3450635" y="3068960"/>
            <a:ext cx="220053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연속처리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5804520" y="3068960"/>
            <a:ext cx="20078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연속처리 제약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3460370" y="4941168"/>
            <a:ext cx="2479781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For </a:t>
            </a:r>
            <a:r>
              <a:rPr lang="ko-KR" altLang="en-US" b="1" dirty="0" smtClean="0"/>
              <a:t>문 </a:t>
            </a:r>
            <a:r>
              <a:rPr lang="en-US" altLang="ko-KR" b="1" dirty="0" smtClean="0"/>
              <a:t>:</a:t>
            </a:r>
          </a:p>
          <a:p>
            <a:r>
              <a:rPr lang="en-US" altLang="ko-KR" b="1" dirty="0" smtClean="0"/>
              <a:t>    If</a:t>
            </a:r>
            <a:r>
              <a:rPr lang="ko-KR" altLang="en-US" b="1" dirty="0" smtClean="0"/>
              <a:t>문</a:t>
            </a:r>
            <a:endParaRPr lang="en-US" altLang="ko-KR" b="1" dirty="0" smtClean="0"/>
          </a:p>
          <a:p>
            <a:r>
              <a:rPr lang="ko-KR" altLang="en-US" b="1" dirty="0" smtClean="0"/>
              <a:t>        </a:t>
            </a:r>
            <a:r>
              <a:rPr lang="ko-KR" altLang="en-US" b="1" dirty="0" err="1" smtClean="0"/>
              <a:t>표현식</a:t>
            </a:r>
            <a:endParaRPr lang="ko-KR" altLang="en-US" b="1" dirty="0"/>
          </a:p>
        </p:txBody>
      </p:sp>
      <p:sp>
        <p:nvSpPr>
          <p:cNvPr id="10" name="아래쪽 화살표 9"/>
          <p:cNvSpPr/>
          <p:nvPr/>
        </p:nvSpPr>
        <p:spPr>
          <a:xfrm>
            <a:off x="4283968" y="4221088"/>
            <a:ext cx="720080" cy="56121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971600" y="2924944"/>
            <a:ext cx="7056784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5436096" y="431203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동일 표현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4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Comprehension </a:t>
            </a:r>
            <a:r>
              <a:rPr lang="ko-KR" altLang="en-US" dirty="0" smtClean="0"/>
              <a:t>내 변수관리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1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2.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버전은 </a:t>
            </a:r>
            <a:r>
              <a:rPr lang="en-US" altLang="ko-KR" dirty="0" smtClean="0"/>
              <a:t>comprehension</a:t>
            </a:r>
            <a:r>
              <a:rPr lang="ko-KR" altLang="en-US" dirty="0" smtClean="0"/>
              <a:t>에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관리하지 않아서 </a:t>
            </a:r>
            <a:r>
              <a:rPr lang="en-US" altLang="ko-KR" dirty="0" smtClean="0"/>
              <a:t>comprehension</a:t>
            </a:r>
            <a:r>
              <a:rPr lang="ko-KR" altLang="en-US" dirty="0" smtClean="0"/>
              <a:t>에 사용한 변수를 활용이 가능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29622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0152" y="501482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라는 변수의 값이 변경되어 버림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5144418"/>
            <a:ext cx="1296144" cy="6300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3203848" y="5363749"/>
            <a:ext cx="2736304" cy="956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 smtClean="0"/>
              <a:t>3 </a:t>
            </a:r>
            <a:r>
              <a:rPr lang="ko-KR" altLang="en-US" dirty="0"/>
              <a:t>버전은 </a:t>
            </a:r>
            <a:r>
              <a:rPr lang="en-US" altLang="ko-KR" dirty="0"/>
              <a:t>comprehension</a:t>
            </a:r>
            <a:r>
              <a:rPr lang="ko-KR" altLang="en-US" dirty="0"/>
              <a:t>에 별도의 </a:t>
            </a:r>
            <a:r>
              <a:rPr lang="en-US" altLang="ko-KR" dirty="0"/>
              <a:t>namespace</a:t>
            </a:r>
            <a:r>
              <a:rPr lang="ko-KR" altLang="en-US" dirty="0"/>
              <a:t>를 </a:t>
            </a:r>
            <a:r>
              <a:rPr lang="ko-KR" altLang="en-US" dirty="0" smtClean="0"/>
              <a:t>관리해서  </a:t>
            </a:r>
            <a:r>
              <a:rPr lang="en-US" altLang="ko-KR" dirty="0" smtClean="0"/>
              <a:t>comprehension</a:t>
            </a:r>
            <a:r>
              <a:rPr lang="ko-KR" altLang="en-US" dirty="0"/>
              <a:t>에 사용한 변수를 </a:t>
            </a:r>
            <a:r>
              <a:rPr lang="ko-KR" altLang="en-US" dirty="0" smtClean="0"/>
              <a:t>활용 불가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17032"/>
            <a:ext cx="37433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4509120"/>
            <a:ext cx="24098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list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2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리스트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5" y="4293096"/>
            <a:ext cx="30480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93096"/>
            <a:ext cx="3312368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오른쪽 화살표 4"/>
          <p:cNvSpPr/>
          <p:nvPr/>
        </p:nvSpPr>
        <p:spPr>
          <a:xfrm>
            <a:off x="4139952" y="4798492"/>
            <a:ext cx="72008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4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645024"/>
            <a:ext cx="55149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 </a:t>
            </a:r>
            <a:r>
              <a:rPr lang="ko-KR" altLang="en-US" dirty="0" smtClean="0"/>
              <a:t>원소로 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8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내부에 외부 변수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컴프리헨션에서</a:t>
            </a:r>
            <a:r>
              <a:rPr lang="ko-KR" altLang="en-US" dirty="0" smtClean="0"/>
              <a:t> 함수 내부 </a:t>
            </a:r>
            <a:r>
              <a:rPr lang="ko-KR" altLang="en-US" dirty="0" err="1" smtClean="0"/>
              <a:t>로직에서</a:t>
            </a:r>
            <a:r>
              <a:rPr lang="ko-KR" altLang="en-US" dirty="0" smtClean="0"/>
              <a:t> 외부변수를 </a:t>
            </a:r>
            <a:r>
              <a:rPr lang="ko-KR" altLang="en-US" dirty="0" err="1" smtClean="0"/>
              <a:t>참조할때</a:t>
            </a:r>
            <a:r>
              <a:rPr lang="ko-KR" altLang="en-US" dirty="0" smtClean="0"/>
              <a:t> 모든 순환이 단 된 결과를 참조</a:t>
            </a:r>
            <a:endParaRPr lang="en-US" altLang="ko-KR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4984"/>
            <a:ext cx="585787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초기값으로 외부변수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컴프리헨션에</a:t>
            </a:r>
            <a:r>
              <a:rPr lang="ko-KR" altLang="en-US" dirty="0" smtClean="0"/>
              <a:t> 있는 변수를 함수의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초기값으로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원하는 숫자 대로 처리됨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27" y="3429000"/>
            <a:ext cx="59150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zen</a:t>
            </a:r>
            <a:r>
              <a:rPr lang="en-US" altLang="ko-KR" dirty="0"/>
              <a:t> of python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정신</a:t>
            </a:r>
            <a:endParaRPr lang="en-US" altLang="ko-KR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1720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형변환은</a:t>
            </a:r>
            <a:r>
              <a:rPr lang="ko-KR" altLang="en-US" dirty="0" smtClean="0"/>
              <a:t> 새로운 객체를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형변환은</a:t>
            </a:r>
            <a:r>
              <a:rPr lang="ko-KR" altLang="en-US" dirty="0" smtClean="0"/>
              <a:t> 기존 객체를 가지고 새로운 객체를 생성하는 것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35696" y="2996782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기존 타입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92080" y="2971630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새로</a:t>
            </a:r>
            <a:r>
              <a:rPr lang="ko-KR" altLang="en-US" dirty="0">
                <a:solidFill>
                  <a:schemeClr val="tx1"/>
                </a:solidFill>
              </a:rPr>
              <a:t>운</a:t>
            </a:r>
            <a:r>
              <a:rPr lang="ko-KR" altLang="en-US" dirty="0" smtClean="0">
                <a:solidFill>
                  <a:schemeClr val="tx1"/>
                </a:solidFill>
              </a:rPr>
              <a:t> 타입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923928" y="3233370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434437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6136" y="435581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37950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07" y="4797152"/>
            <a:ext cx="25336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6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set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34909"/>
            <a:ext cx="29241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34910"/>
            <a:ext cx="29908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283968" y="4997431"/>
            <a:ext cx="57606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4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53" y="3645024"/>
            <a:ext cx="52006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사전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사</a:t>
            </a:r>
            <a:r>
              <a:rPr lang="ko-KR" altLang="en-US" dirty="0"/>
              <a:t>전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</a:t>
            </a:r>
            <a:r>
              <a:rPr lang="en-US" altLang="ko-KR" dirty="0"/>
              <a:t>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(</a:t>
            </a:r>
            <a:r>
              <a:rPr lang="en-US" altLang="ko-KR" dirty="0" err="1" smtClean="0"/>
              <a:t>k,v</a:t>
            </a:r>
            <a:r>
              <a:rPr lang="en-US" altLang="ko-KR" dirty="0" smtClean="0"/>
              <a:t>)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525373"/>
            <a:ext cx="3240359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99688"/>
            <a:ext cx="367240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067945" y="4997432"/>
            <a:ext cx="64807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:  </a:t>
            </a:r>
            <a:r>
              <a:rPr lang="ko-KR" altLang="en-US" dirty="0" smtClean="0"/>
              <a:t>단</a:t>
            </a:r>
            <a:r>
              <a:rPr lang="ko-KR" altLang="en-US" dirty="0"/>
              <a:t>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 대한 </a:t>
            </a:r>
            <a:r>
              <a:rPr lang="en-US" altLang="ko-KR" dirty="0" smtClean="0"/>
              <a:t>comprehension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42957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2257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91680" y="2852936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altLang="ko-KR" dirty="0"/>
              <a:t>A = {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</a:t>
            </a:r>
            <a:r>
              <a:rPr lang="en-US" altLang="ko-KR" dirty="0" smtClean="0"/>
              <a:t>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9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429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7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038600"/>
            <a:ext cx="865968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Generator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표현</a:t>
            </a:r>
            <a:r>
              <a:rPr lang="ko-KR" altLang="en-US" sz="6000" dirty="0" err="1"/>
              <a:t>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generator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tuple(immutable)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comprehension</a:t>
            </a:r>
            <a:r>
              <a:rPr lang="ko-KR" altLang="en-US" dirty="0" smtClean="0"/>
              <a:t>이 존재하지 않고 </a:t>
            </a:r>
            <a:r>
              <a:rPr lang="en-US" altLang="ko-KR" dirty="0" smtClean="0"/>
              <a:t>syntax </a:t>
            </a:r>
            <a:r>
              <a:rPr lang="ko-KR" altLang="en-US" dirty="0" smtClean="0"/>
              <a:t>상으로 </a:t>
            </a:r>
            <a:r>
              <a:rPr lang="en-US" altLang="ko-KR" dirty="0" smtClean="0"/>
              <a:t>generator </a:t>
            </a:r>
            <a:r>
              <a:rPr lang="ko-KR" altLang="en-US" dirty="0" smtClean="0"/>
              <a:t>가 생성 </a:t>
            </a:r>
            <a:endParaRPr lang="en-US" altLang="ko-KR" dirty="0" smtClean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3429000"/>
            <a:ext cx="64135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7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Float </a:t>
            </a:r>
            <a:r>
              <a:rPr lang="ko-KR" altLang="en-US" dirty="0" smtClean="0"/>
              <a:t>타입은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변환이 되고 문자열일 경우</a:t>
            </a:r>
            <a:r>
              <a:rPr lang="en-US" altLang="ko-KR" dirty="0" err="1" smtClean="0"/>
              <a:t>isdigit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인 정수표현만 가능함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996952"/>
            <a:ext cx="5810250" cy="336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generator</a:t>
            </a:r>
            <a:r>
              <a:rPr lang="ko-KR" altLang="en-US" dirty="0" smtClean="0"/>
              <a:t>를 호출하면 </a:t>
            </a:r>
            <a:r>
              <a:rPr lang="en-US" altLang="ko-KR" dirty="0" smtClean="0"/>
              <a:t>next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하나씩 호출해야 함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StopIteration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발생하면 종료됨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23" y="3284984"/>
            <a:ext cx="5867400" cy="29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9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generator </a:t>
            </a:r>
            <a:r>
              <a:rPr lang="ko-KR" altLang="en-US" dirty="0" smtClean="0"/>
              <a:t>직접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1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호출 </a:t>
            </a:r>
            <a:r>
              <a:rPr lang="en-US" altLang="ko-KR" dirty="0" smtClean="0"/>
              <a:t>: send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send</a:t>
            </a:r>
            <a:r>
              <a:rPr lang="ko-KR" altLang="en-US" dirty="0" smtClean="0"/>
              <a:t>함수로 보낼 때는 일단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을 인자로 전달하고 처리해야 함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8" y="2852936"/>
            <a:ext cx="7010400" cy="355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3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함수 정의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함수를 사용하는 이유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문장을 그룹화해서 함수를 사용하는 이유는 아래의 </a:t>
            </a:r>
            <a:r>
              <a:rPr lang="en-US" altLang="ko-KR" dirty="0"/>
              <a:t>5</a:t>
            </a:r>
            <a:r>
              <a:rPr lang="ko-KR" altLang="en-US" dirty="0" smtClean="0"/>
              <a:t>가지 이유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763686" y="31947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읽고 이해하기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63686" y="386179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사용의 용이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3686" y="45288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 재활용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63686" y="519589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 변경관리 용이성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63686" y="58629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설계와 구현의 동질성 유지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6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함수를 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키워드를 이용해서 정의하면 </a:t>
            </a:r>
            <a:r>
              <a:rPr lang="ko-KR" altLang="en-US" dirty="0" err="1" smtClean="0"/>
              <a:t>함수명으로</a:t>
            </a:r>
            <a:r>
              <a:rPr lang="ko-KR" altLang="en-US" dirty="0" smtClean="0"/>
              <a:t> 호출해서 처리함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dirty="0" smtClean="0">
                <a:solidFill>
                  <a:schemeClr val="tx1"/>
                </a:solidFill>
              </a:rPr>
              <a:t>) :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로</a:t>
            </a:r>
            <a:r>
              <a:rPr lang="ko-KR" altLang="en-US" dirty="0" err="1">
                <a:solidFill>
                  <a:schemeClr val="tx1"/>
                </a:solidFill>
              </a:rPr>
              <a:t>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2080" y="3947864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067944" y="47567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63688" y="33976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2160" y="33976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호출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함수를 정의하고 이 함수를 호출해서 처리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17032"/>
            <a:ext cx="331236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3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함수명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float </a:t>
            </a:r>
            <a:r>
              <a:rPr lang="ko-KR" altLang="en-US" dirty="0" err="1" smtClean="0"/>
              <a:t>형변환이</a:t>
            </a:r>
            <a:r>
              <a:rPr lang="ko-KR" altLang="en-US" dirty="0" smtClean="0"/>
              <a:t> 가능하지만 문자열이 경우는 숫자와 문자열일 경우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오류가 발생할 수도 있음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772150" cy="345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함수명</a:t>
            </a:r>
            <a:r>
              <a:rPr lang="ko-KR" altLang="en-US" dirty="0" smtClean="0"/>
              <a:t> 관리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함수를 정의하면 </a:t>
            </a:r>
            <a:r>
              <a:rPr lang="en-US" altLang="ko-KR" dirty="0" smtClean="0"/>
              <a:t>function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함수가 만들어지고 </a:t>
            </a:r>
            <a:r>
              <a:rPr lang="ko-KR" altLang="en-US" dirty="0" err="1" smtClean="0"/>
              <a:t>함수명은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임</a:t>
            </a:r>
            <a:endParaRPr lang="en-US" altLang="ko-KR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1432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8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함수정의 명과 </a:t>
            </a:r>
            <a:r>
              <a:rPr lang="ko-KR" altLang="en-US" dirty="0" err="1" smtClean="0"/>
              <a:t>변수명</a:t>
            </a:r>
            <a:r>
              <a:rPr lang="ko-KR" altLang="en-US" dirty="0" smtClean="0"/>
              <a:t> 충돌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namespace </a:t>
            </a:r>
            <a:r>
              <a:rPr lang="ko-KR" altLang="en-US" dirty="0" smtClean="0"/>
              <a:t>영역은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타입으로 관리하므로 동일한 영역에서 함수 정의나 변수 정의를 동일한 이름으로 처리시 충돌이 발생해서 마지막에 할당된 결과로 처리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3789040"/>
            <a:ext cx="27336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로컬변수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함수 인자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정의한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함수 내의 로컬변수를 사용되고 함수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대응하는 것을 인자라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dirty="0" smtClean="0">
                <a:solidFill>
                  <a:schemeClr val="tx1"/>
                </a:solidFill>
              </a:rPr>
              <a:t>) :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로</a:t>
            </a:r>
            <a:r>
              <a:rPr lang="ko-KR" altLang="en-US" dirty="0" err="1">
                <a:solidFill>
                  <a:schemeClr val="tx1"/>
                </a:solidFill>
              </a:rPr>
              <a:t>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2080" y="3947864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067944" y="47567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4" y="35010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함수의 로컬 변수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346874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로컬변의</a:t>
            </a:r>
            <a:r>
              <a:rPr lang="ko-KR" altLang="en-US" dirty="0" smtClean="0"/>
              <a:t> 값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23928" y="551723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파라미터에</a:t>
            </a:r>
            <a:r>
              <a:rPr lang="ko-KR" altLang="en-US" sz="1200" dirty="0" smtClean="0"/>
              <a:t> 인자의 값을 </a:t>
            </a:r>
            <a:r>
              <a:rPr lang="ko-KR" altLang="en-US" sz="1200" dirty="0" err="1" smtClean="0"/>
              <a:t>매핑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로컬 변수 관리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내부에 정의된 변수와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다 로컬 변수로 관리함</a:t>
            </a:r>
            <a:endParaRPr lang="en-US" altLang="ko-KR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3337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내부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내부를 조회해서 변경된 부분을 확인</a:t>
            </a:r>
            <a:endParaRPr lang="en-US" altLang="ko-KR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2592288" cy="140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버전에 따른 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주요 변경은 함수 </a:t>
            </a:r>
            <a:r>
              <a:rPr lang="en-US" altLang="ko-KR" dirty="0" smtClean="0"/>
              <a:t>annotations, </a:t>
            </a:r>
            <a:r>
              <a:rPr lang="en-US" altLang="ko-KR" dirty="0" err="1" smtClean="0"/>
              <a:t>kwdefaults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qualname</a:t>
            </a:r>
            <a:r>
              <a:rPr lang="en-US" altLang="ko-KR" dirty="0"/>
              <a:t> </a:t>
            </a:r>
            <a:r>
              <a:rPr lang="ko-KR" altLang="en-US" dirty="0" smtClean="0"/>
              <a:t>등이 추가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68633"/>
              </p:ext>
            </p:extLst>
          </p:nvPr>
        </p:nvGraphicFramePr>
        <p:xfrm>
          <a:off x="827584" y="2924944"/>
          <a:ext cx="3384376" cy="3384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029"/>
                <a:gridCol w="967662"/>
                <a:gridCol w="901685"/>
              </a:tblGrid>
              <a:tr h="17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__annotations__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__call__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__call__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__class__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__class__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__closure__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__closure__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func_closure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__code__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__code__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__defaults__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__defaults__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func_defaults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__delattr__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delattr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__dict__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dict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func_dict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dir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__doc__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func_doc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__doc__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__format__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__eq__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__format__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__get__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__getattribute__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getattribute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__globals__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__globals__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func_globals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__hash__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__hash</a:t>
                      </a:r>
                      <a:r>
                        <a:rPr lang="en-US" sz="1000" u="none" strike="noStrike" dirty="0" smtClean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443083"/>
              </p:ext>
            </p:extLst>
          </p:nvPr>
        </p:nvGraphicFramePr>
        <p:xfrm>
          <a:off x="4932040" y="2924944"/>
          <a:ext cx="3168352" cy="33843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324"/>
                <a:gridCol w="905897"/>
                <a:gridCol w="844131"/>
              </a:tblGrid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init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init</a:t>
                      </a:r>
                      <a:r>
                        <a:rPr lang="en-US" sz="1000" u="none" strike="noStrike" dirty="0" smtClean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__kwdefaults__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__le__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__lt__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__module__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__module__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__new__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__new__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__qualname__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__reduce__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__reduce__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__reduce_ex__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reduce_ex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__repr__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repr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__setattr__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setattr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__sizeof__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sizeof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__subclasshook__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subclasshook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__annotations__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signature</a:t>
            </a:r>
            <a:r>
              <a:rPr lang="ko-KR" altLang="en-US" dirty="0" smtClean="0"/>
              <a:t>를 가진 것을 조회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signature </a:t>
            </a:r>
            <a:r>
              <a:rPr lang="ko-KR" altLang="en-US" dirty="0" smtClean="0"/>
              <a:t>함수로 함수의 </a:t>
            </a:r>
            <a:r>
              <a:rPr lang="ko-KR" altLang="en-US" dirty="0" err="1" smtClean="0"/>
              <a:t>시그너처</a:t>
            </a:r>
            <a:r>
              <a:rPr lang="ko-KR" altLang="en-US" dirty="0" smtClean="0"/>
              <a:t> 조회</a:t>
            </a:r>
            <a:endParaRPr lang="en-US" altLang="ko-KR" dirty="0" smtClean="0"/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368426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149080"/>
            <a:ext cx="31623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kwdefaults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kwdefaults</a:t>
            </a:r>
            <a:r>
              <a:rPr lang="en-US" altLang="ko-KR" dirty="0" smtClean="0"/>
              <a:t>__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파라미터에서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keywords parameter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처리</a:t>
            </a:r>
            <a:endParaRPr lang="en-US" altLang="ko-KR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46" y="3068960"/>
            <a:ext cx="59626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517232"/>
            <a:ext cx="3524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타입별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qualname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qualname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는 함수에 대한 이름을 조회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029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301208"/>
            <a:ext cx="37433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8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qualname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이름을 처리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35" y="3524622"/>
            <a:ext cx="29432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74" y="5396830"/>
            <a:ext cx="1666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2914"/>
            <a:ext cx="3024336" cy="216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3688" y="305358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버전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0647" y="30310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버전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5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정보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읽어오기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inspect </a:t>
            </a:r>
            <a:r>
              <a:rPr lang="ko-KR" altLang="en-US" dirty="0" smtClean="0"/>
              <a:t>모듈에 </a:t>
            </a:r>
            <a:r>
              <a:rPr lang="en-US" altLang="ko-KR" dirty="0" err="1" smtClean="0"/>
              <a:t>getargspec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대한 정보를 검색해서 이를 이용해서 함수 인자를 재구성해서 호출하기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12976"/>
            <a:ext cx="2905125" cy="34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95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결과값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7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결과값 처리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함수에 인자를 제공해서 호출을 하면 함수는 </a:t>
            </a:r>
            <a:r>
              <a:rPr lang="ko-KR" altLang="en-US" dirty="0" err="1" smtClean="0"/>
              <a:t>결과값하나를</a:t>
            </a:r>
            <a:r>
              <a:rPr lang="ko-KR" altLang="en-US" dirty="0" smtClean="0"/>
              <a:t> 제공한다</a:t>
            </a:r>
            <a:r>
              <a:rPr lang="en-US" altLang="ko-KR" dirty="0" smtClean="0"/>
              <a:t>. Return</a:t>
            </a:r>
            <a:r>
              <a:rPr lang="ko-KR" altLang="en-US" dirty="0" smtClean="0"/>
              <a:t>이 없을 경우도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으로 결과값을 제공함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203848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979712" y="4653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20272" y="471078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결과값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5940152" y="4653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471078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입</a:t>
            </a:r>
            <a:r>
              <a:rPr lang="ko-KR" altLang="en-US" dirty="0" err="1"/>
              <a:t>력</a:t>
            </a:r>
            <a:r>
              <a:rPr lang="ko-KR" altLang="en-US" dirty="0" err="1" smtClean="0"/>
              <a:t>값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return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에서는 모든 함수는 </a:t>
            </a:r>
            <a:r>
              <a:rPr lang="en-US" altLang="ko-KR" dirty="0" smtClean="0"/>
              <a:t>return</a:t>
            </a:r>
            <a:r>
              <a:rPr lang="ko-KR" altLang="en-US" dirty="0"/>
              <a:t> </a:t>
            </a:r>
            <a:r>
              <a:rPr lang="ko-KR" altLang="en-US" dirty="0" smtClean="0"/>
              <a:t>다음의 결과값을 제공함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28956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return</a:t>
            </a:r>
            <a:r>
              <a:rPr lang="ko-KR" altLang="en-US" dirty="0" smtClean="0"/>
              <a:t>없어도 결과값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에서는 모든 함수는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처리가 없어도 최종 처리한 후에 결과값을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212976"/>
            <a:ext cx="34956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함수 정의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(annotations)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 인자를 체크해서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함수에 인자를 받아 다양한 타입을 체크해서 처리할 수 있음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64" y="3068960"/>
            <a:ext cx="31051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annotation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버전에 도입되었고 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뒤에 콜론을 붙이고 데이터 타입을 지정하고 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정의 이후에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리턴결과</a:t>
            </a:r>
            <a:r>
              <a:rPr lang="ko-KR" altLang="en-US" dirty="0" smtClean="0"/>
              <a:t> 타입을 지정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475656" y="3933056"/>
            <a:ext cx="583264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타입</a:t>
            </a:r>
            <a:r>
              <a:rPr lang="en-US" altLang="ko-KR" dirty="0" smtClean="0">
                <a:solidFill>
                  <a:schemeClr val="tx1"/>
                </a:solidFill>
              </a:rPr>
              <a:t>,…) -&gt; </a:t>
            </a:r>
            <a:r>
              <a:rPr lang="ko-KR" altLang="en-US" dirty="0" err="1" smtClean="0">
                <a:solidFill>
                  <a:schemeClr val="tx1"/>
                </a:solidFill>
              </a:rPr>
              <a:t>리턴타입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로직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annotation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결과값에 대한 타입을 표시하는 </a:t>
            </a:r>
            <a:r>
              <a:rPr lang="en-US" altLang="ko-KR" dirty="0" smtClean="0"/>
              <a:t>annotation </a:t>
            </a:r>
            <a:r>
              <a:rPr lang="ko-KR" altLang="en-US" dirty="0" smtClean="0"/>
              <a:t>추가</a:t>
            </a:r>
            <a:endParaRPr lang="en-US" altLang="ko-KR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924944"/>
            <a:ext cx="5324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301208"/>
            <a:ext cx="4824536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0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annotation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결과값에 대한 타입을 표시하는 </a:t>
            </a:r>
            <a:r>
              <a:rPr lang="en-US" altLang="ko-KR" dirty="0" smtClean="0"/>
              <a:t>annotation </a:t>
            </a:r>
            <a:r>
              <a:rPr lang="ko-KR" altLang="en-US" dirty="0" smtClean="0"/>
              <a:t>추가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4005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37408"/>
            <a:ext cx="324036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4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3212976"/>
            <a:ext cx="7363544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함수 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함수는 객체</a:t>
            </a:r>
            <a:r>
              <a:rPr lang="en-US" altLang="ko-KR" sz="6000" dirty="0" smtClean="0"/>
              <a:t>)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9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함수도 객체이다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함수와 함수 객체란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즉 함수영역과 함수객체영역으로 구성되면 함수영역과 함수객체영역이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관리함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641803"/>
            <a:ext cx="2592288" cy="1147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 영역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로컬변수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4" y="4906764"/>
            <a:ext cx="2592288" cy="1147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 객체 영역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함수인스턴스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73016"/>
            <a:ext cx="3438525" cy="248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3641803"/>
            <a:ext cx="2088232" cy="10113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9952" y="4721923"/>
            <a:ext cx="2088232" cy="8673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" idx="3"/>
          </p:cNvCxnSpPr>
          <p:nvPr/>
        </p:nvCxnSpPr>
        <p:spPr>
          <a:xfrm>
            <a:off x="3779912" y="421533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3" idx="1"/>
          </p:cNvCxnSpPr>
          <p:nvPr/>
        </p:nvCxnSpPr>
        <p:spPr>
          <a:xfrm flipV="1">
            <a:off x="3779912" y="5155582"/>
            <a:ext cx="360040" cy="324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class </a:t>
            </a:r>
            <a:r>
              <a:rPr lang="ko-KR" altLang="en-US" dirty="0" smtClean="0"/>
              <a:t>에서 함수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내에서 함수를 정의해서 리턴 결과로 함수를 처리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4019550" cy="320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런타임 함수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3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exec </a:t>
            </a:r>
            <a:r>
              <a:rPr lang="ko-KR" altLang="en-US" dirty="0" smtClean="0"/>
              <a:t>는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문자열로 정의 된 함수를 받아 실행 가능한 함수로 정의해서 처리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907704" y="3645024"/>
            <a:ext cx="50405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문자열로 정의된 </a:t>
            </a:r>
            <a:r>
              <a:rPr lang="ko-KR" altLang="en-US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</a:rPr>
              <a:t> 문장을 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class </a:t>
            </a:r>
            <a:r>
              <a:rPr lang="ko-KR" altLang="en-US" dirty="0" smtClean="0"/>
              <a:t>에서 함수 만들기 </a:t>
            </a:r>
            <a:r>
              <a:rPr lang="en-US" altLang="ko-KR" dirty="0" smtClean="0"/>
              <a:t>:exec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정의 및 처리 문장을 만들어서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전달해서 </a:t>
            </a:r>
            <a:r>
              <a:rPr lang="en-US" altLang="ko-KR" dirty="0" smtClean="0"/>
              <a:t>exec</a:t>
            </a:r>
            <a:r>
              <a:rPr lang="ko-KR" altLang="en-US" dirty="0" smtClean="0"/>
              <a:t>로 실행해서 실행결과를 전달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89040"/>
            <a:ext cx="40290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42386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1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변수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클래스명명 규칙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3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exec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2.</a:t>
            </a:r>
            <a:r>
              <a:rPr lang="ko-KR" altLang="en-US" dirty="0" smtClean="0"/>
              <a:t>버전은 키워드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exec </a:t>
            </a:r>
            <a:r>
              <a:rPr lang="ko-KR" altLang="en-US" dirty="0" smtClean="0"/>
              <a:t>함수는 결과값이 문장이 실행이므로 </a:t>
            </a:r>
            <a:r>
              <a:rPr lang="ko-KR" altLang="en-US" dirty="0" err="1" smtClean="0"/>
              <a:t>문장안에</a:t>
            </a:r>
            <a:r>
              <a:rPr lang="ko-KR" altLang="en-US" dirty="0" smtClean="0"/>
              <a:t> 모든 것을 다 넣어야 처리됨 </a:t>
            </a:r>
            <a:r>
              <a:rPr lang="en-US" altLang="ko-KR" dirty="0"/>
              <a:t> </a:t>
            </a:r>
            <a:endParaRPr lang="en-US" altLang="ko-KR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159" y="3861048"/>
            <a:ext cx="4076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91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exec</a:t>
            </a:r>
            <a:r>
              <a:rPr lang="ko-KR" altLang="en-US" dirty="0"/>
              <a:t> </a:t>
            </a:r>
            <a:r>
              <a:rPr lang="en-US" altLang="ko-KR" dirty="0" smtClean="0"/>
              <a:t>: 3. </a:t>
            </a:r>
            <a:r>
              <a:rPr lang="ko-KR" altLang="en-US" dirty="0" smtClean="0"/>
              <a:t>버전은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exec </a:t>
            </a:r>
            <a:r>
              <a:rPr lang="ko-KR" altLang="en-US" dirty="0" smtClean="0"/>
              <a:t>함수는 결과값이 문장이 실행이므로 </a:t>
            </a:r>
            <a:r>
              <a:rPr lang="ko-KR" altLang="en-US" dirty="0" err="1" smtClean="0"/>
              <a:t>문장안에</a:t>
            </a:r>
            <a:r>
              <a:rPr lang="ko-KR" altLang="en-US" dirty="0" smtClean="0"/>
              <a:t> 모든 것을 다 넣어야 처리됨 </a:t>
            </a:r>
            <a:r>
              <a:rPr lang="en-US" altLang="ko-KR" dirty="0"/>
              <a:t> </a:t>
            </a:r>
            <a:endParaRPr lang="en-US" altLang="ko-KR" dirty="0" smtClean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4610100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805264"/>
            <a:ext cx="2714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9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3212976"/>
            <a:ext cx="772358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Lambda </a:t>
            </a:r>
            <a:r>
              <a:rPr lang="ko-KR" altLang="en-US" sz="6000" dirty="0" smtClean="0"/>
              <a:t>기초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0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lambda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lambda </a:t>
            </a:r>
            <a:r>
              <a:rPr lang="ko-KR" altLang="en-US" dirty="0" smtClean="0"/>
              <a:t>함수는 익명함수이고 정의 즉시 실행이 가능하고 객체라서 변수 할당 가능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331640" y="3140968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익명함수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7056" y="5373216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즉시실행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7056" y="4255566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변수할당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373216"/>
            <a:ext cx="3000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387012"/>
            <a:ext cx="307238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표현식내</a:t>
            </a:r>
            <a:r>
              <a:rPr lang="ko-KR" altLang="en-US" dirty="0" smtClean="0"/>
              <a:t> 함수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6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lambda </a:t>
            </a:r>
            <a:r>
              <a:rPr lang="ko-KR" altLang="en-US" dirty="0" smtClean="0"/>
              <a:t>내 함수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는 모든 함수가 </a:t>
            </a:r>
            <a:r>
              <a:rPr lang="ko-KR" altLang="en-US" dirty="0" err="1" smtClean="0"/>
              <a:t>리턴결과를</a:t>
            </a:r>
            <a:r>
              <a:rPr lang="ko-KR" altLang="en-US" dirty="0" smtClean="0"/>
              <a:t> 제공하므로 실제 함수는 </a:t>
            </a:r>
            <a:r>
              <a:rPr lang="ko-KR" altLang="en-US" dirty="0" err="1" smtClean="0"/>
              <a:t>표현식으로</a:t>
            </a:r>
            <a:r>
              <a:rPr lang="ko-KR" altLang="en-US" dirty="0" smtClean="0"/>
              <a:t> 처리 됨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3016"/>
            <a:ext cx="32194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717032"/>
            <a:ext cx="324036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8" y="5250557"/>
            <a:ext cx="316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2.X</a:t>
            </a:r>
            <a:r>
              <a:rPr lang="ko-KR" altLang="en-US" dirty="0" smtClean="0"/>
              <a:t>일대는 </a:t>
            </a:r>
            <a:r>
              <a:rPr lang="en-US" altLang="ko-KR" dirty="0" smtClean="0"/>
              <a:t>print</a:t>
            </a:r>
            <a:r>
              <a:rPr lang="ko-KR" altLang="en-US" dirty="0" smtClean="0"/>
              <a:t>가 키워드라 함수가 아니므로 오류 발생함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표현식내</a:t>
            </a:r>
            <a:r>
              <a:rPr lang="ko-KR" altLang="en-US" dirty="0" smtClean="0"/>
              <a:t>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8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: Global </a:t>
            </a:r>
            <a:r>
              <a:rPr lang="ko-KR" altLang="en-US" dirty="0" smtClean="0"/>
              <a:t>변수 사용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global</a:t>
            </a:r>
            <a:r>
              <a:rPr lang="ko-KR" altLang="en-US" sz="2800" dirty="0" smtClean="0"/>
              <a:t> 키워드라 </a:t>
            </a:r>
            <a:r>
              <a:rPr lang="ko-KR" altLang="en-US" sz="2800" dirty="0" err="1" smtClean="0"/>
              <a:t>표현식에</a:t>
            </a:r>
            <a:r>
              <a:rPr lang="ko-KR" altLang="en-US" sz="2800" dirty="0" smtClean="0"/>
              <a:t> 사용시 오류가 발생하므로 별도의 함수를 지정해서 처리</a:t>
            </a:r>
            <a:endParaRPr lang="en-US" altLang="ko-KR" sz="2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29337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7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299648" cy="3806552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함수를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값으로 사용하기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식별자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함수를 함수인자로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9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다른 함수에 인자로 전</a:t>
            </a:r>
            <a:r>
              <a:rPr lang="ko-KR" altLang="en-US" dirty="0"/>
              <a:t>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외부 함수를 다른 함수의 인자로 전달해서 내부에서 함수를 실행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89040"/>
            <a:ext cx="24384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1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결과를 함수로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2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결과값이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인자로 전달받아 결과값으로 변수에 할당한 후에  다시 호출해서 실행해서 처리</a:t>
            </a:r>
            <a:endParaRPr lang="en-US" altLang="ko-KR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647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연속해서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인자로 전달을 </a:t>
            </a:r>
            <a:r>
              <a:rPr lang="ko-KR" altLang="en-US" sz="2800" dirty="0" err="1" smtClean="0"/>
              <a:t>받어</a:t>
            </a:r>
            <a:r>
              <a:rPr lang="ko-KR" altLang="en-US" sz="2800" dirty="0" smtClean="0"/>
              <a:t> 결과로 함수를 제공해서 연속처리 가능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최종 </a:t>
            </a:r>
            <a:r>
              <a:rPr lang="en-US" altLang="ko-KR" sz="2800" dirty="0" smtClean="0"/>
              <a:t>() </a:t>
            </a:r>
            <a:r>
              <a:rPr lang="ko-KR" altLang="en-US" sz="2800" dirty="0" smtClean="0"/>
              <a:t>즉 실행연산자로 호출해서 처리</a:t>
            </a:r>
            <a:endParaRPr lang="en-US" altLang="ko-KR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05064"/>
            <a:ext cx="2524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함수를 외부로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결과값이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내부 함수를 외부함수 결과로 전달해서 내부 함수를 실행할 수 있도록 구성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외부함수의 </a:t>
            </a:r>
            <a:r>
              <a:rPr lang="en-US" altLang="ko-KR" sz="2800" dirty="0" err="1" smtClean="0"/>
              <a:t>x,y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변수가 외부에서 사용할 수 있는 </a:t>
            </a:r>
            <a:r>
              <a:rPr lang="en-US" altLang="ko-KR" sz="2800" dirty="0" smtClean="0"/>
              <a:t>closure </a:t>
            </a:r>
            <a:r>
              <a:rPr lang="ko-KR" altLang="en-US" sz="2800" dirty="0" smtClean="0"/>
              <a:t>환경이 구성됨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27908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함수형 프로그램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함수형 프로그램을 위해 함수를 </a:t>
            </a:r>
            <a:r>
              <a:rPr lang="en-US" altLang="ko-KR" dirty="0" err="1" smtClean="0"/>
              <a:t>appy</a:t>
            </a:r>
            <a:r>
              <a:rPr lang="ko-KR" altLang="en-US" dirty="0" smtClean="0"/>
              <a:t>에서 처리할 수 있도록 함수를 전달해서 처리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547664" y="4293096"/>
            <a:ext cx="597666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 실행함수</a:t>
            </a:r>
            <a:r>
              <a:rPr lang="en-US" altLang="ko-KR" dirty="0" smtClean="0"/>
              <a:t>, 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kwargs</a:t>
            </a:r>
            <a:r>
              <a:rPr lang="en-US" altLang="ko-KR" dirty="0" smtClean="0"/>
              <a:t>) :</a:t>
            </a:r>
          </a:p>
          <a:p>
            <a:pPr algn="ctr"/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3501008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전달된 함수를 처리하는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함수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함수형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등이 모듈이 제공되어 연산자를 함수로 제공하므로 이를 함수에 전달해서 실행을 </a:t>
            </a:r>
            <a:r>
              <a:rPr lang="ko-KR" altLang="en-US" dirty="0" err="1" smtClean="0"/>
              <a:t>시키므로써</a:t>
            </a:r>
            <a:r>
              <a:rPr lang="ko-KR" altLang="en-US" dirty="0" smtClean="0"/>
              <a:t> 함수형 프로그램을 처리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6670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11760" y="4077072"/>
            <a:ext cx="2955032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8224" y="407707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함수들을 실행할 수 있는 기본 함수를 정의</a:t>
            </a:r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5366792" y="4437112"/>
            <a:ext cx="1221432" cy="101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식별자는</a:t>
            </a:r>
            <a:r>
              <a:rPr lang="ko-KR" altLang="en-US" dirty="0" smtClean="0"/>
              <a:t> 이름공간에서 별도로 구별할 수 있는 이름 정의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err="1" smtClean="0"/>
              <a:t>식별자</a:t>
            </a:r>
            <a:r>
              <a:rPr lang="ko-KR" altLang="en-US" dirty="0" smtClean="0"/>
              <a:t> 대상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객</a:t>
            </a:r>
            <a:r>
              <a:rPr lang="ko-KR" altLang="en-US" dirty="0"/>
              <a:t>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등등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이름으로 식별하기 때문에 동일한 이름이 만들어지면 재할당되어 다르게 인식이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6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Namespace</a:t>
            </a:r>
            <a:br>
              <a:rPr lang="en-US" altLang="ko-KR" sz="6000" dirty="0" smtClean="0"/>
            </a:br>
            <a:r>
              <a:rPr lang="ko-KR" altLang="en-US" sz="6000" dirty="0" smtClean="0"/>
              <a:t>지역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전역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상세 관리 기준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관리 영역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dirty="0" smtClean="0"/>
              <a:t>보통 모듈단위로 전역변수</a:t>
            </a:r>
            <a:r>
              <a:rPr lang="en-US" altLang="ko-KR" dirty="0" smtClean="0"/>
              <a:t>( global)</a:t>
            </a:r>
            <a:r>
              <a:rPr lang="ko-KR" altLang="en-US" dirty="0" smtClean="0"/>
              <a:t>과 함수 단위의 지역변수</a:t>
            </a:r>
            <a:r>
              <a:rPr lang="en-US" altLang="ko-KR" dirty="0" smtClean="0"/>
              <a:t>( local)</a:t>
            </a:r>
            <a:r>
              <a:rPr lang="ko-KR" altLang="en-US" dirty="0" smtClean="0"/>
              <a:t>로 구분해서 관리</a:t>
            </a:r>
            <a:endParaRPr lang="en-US" altLang="ko-KR" dirty="0" smtClean="0"/>
          </a:p>
          <a:p>
            <a:pPr marL="365760" lvl="1" indent="0" fontAlgn="base">
              <a:buNone/>
            </a:pPr>
            <a:r>
              <a:rPr lang="en-US" altLang="ko-KR" dirty="0" err="1" smtClean="0"/>
              <a:t>Builtin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파이썬이</a:t>
            </a:r>
            <a:r>
              <a:rPr lang="ko-KR" altLang="en-US" dirty="0" smtClean="0"/>
              <a:t> 기본 제공하는 영역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477" y="3478860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변수 검색 기준은 </a:t>
            </a:r>
            <a:r>
              <a:rPr lang="en-US" altLang="ko-KR" dirty="0">
                <a:latin typeface="+mn-ea"/>
              </a:rPr>
              <a:t>Local &gt; Global &gt; Built-in </a:t>
            </a:r>
            <a:r>
              <a:rPr lang="ko-KR" altLang="en-US" dirty="0">
                <a:latin typeface="+mn-ea"/>
              </a:rPr>
              <a:t>영역 순으로 </a:t>
            </a:r>
            <a:r>
              <a:rPr lang="ko-KR" altLang="en-US" dirty="0" smtClean="0">
                <a:latin typeface="+mn-ea"/>
              </a:rPr>
              <a:t>찾는다</a:t>
            </a:r>
            <a:endParaRPr lang="en-US" altLang="ko-KR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5556" y="4365104"/>
            <a:ext cx="3125249" cy="1872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모듈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전역변수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60032" y="4365104"/>
            <a:ext cx="3125249" cy="1872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지</a:t>
            </a:r>
            <a:r>
              <a:rPr lang="ko-KR" altLang="en-US" dirty="0">
                <a:solidFill>
                  <a:schemeClr val="tx1"/>
                </a:solidFill>
              </a:rPr>
              <a:t>역</a:t>
            </a:r>
            <a:r>
              <a:rPr lang="ko-KR" altLang="en-US" dirty="0" smtClean="0">
                <a:solidFill>
                  <a:schemeClr val="tx1"/>
                </a:solidFill>
              </a:rPr>
              <a:t>변수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3286987"/>
            <a:ext cx="5019675" cy="2646065"/>
          </a:xfrm>
          <a:prstGeom prst="rect">
            <a:avLst/>
          </a:prstGeom>
          <a:noFill/>
          <a:ln>
            <a:noFill/>
            <a:prstDash val="sysDash"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현재 구현된 영역에 정의된 변수는 전역변수 이고 함수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내부에 있는 것은 지역변수이므로 </a:t>
            </a:r>
            <a:r>
              <a:rPr lang="en-US" altLang="ko-KR" sz="2800" dirty="0" smtClean="0"/>
              <a:t>p</a:t>
            </a:r>
            <a:r>
              <a:rPr lang="ko-KR" altLang="en-US" sz="2800" dirty="0" smtClean="0"/>
              <a:t>라는 변수는 지역과 전역에 다 정의 됨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298570" y="477005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함수내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그 내부에 정의된 변수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>
            <a:off x="2885187" y="3843482"/>
            <a:ext cx="3413383" cy="12497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6360" y="337455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외부 변수는 전역변수 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13" idx="1"/>
          </p:cNvCxnSpPr>
          <p:nvPr/>
        </p:nvCxnSpPr>
        <p:spPr>
          <a:xfrm>
            <a:off x="2005880" y="3374558"/>
            <a:ext cx="4320480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6955" y="3573016"/>
            <a:ext cx="2088232" cy="5409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3588" y="3212976"/>
            <a:ext cx="1188132" cy="3231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5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 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동일한 </a:t>
            </a:r>
            <a:r>
              <a:rPr lang="ko-KR" altLang="en-US" dirty="0" err="1" smtClean="0"/>
              <a:t>변수명이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local/global </a:t>
            </a:r>
            <a:r>
              <a:rPr lang="ko-KR" altLang="en-US" dirty="0" smtClean="0"/>
              <a:t>영역에 있으면 별도로 인식하고 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이 있어도 단순히 할당일 경우는 에러가 발생하지 않음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01008"/>
            <a:ext cx="25717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2705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지역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전역 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3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참조변수 </a:t>
            </a:r>
            <a:r>
              <a:rPr lang="en-US" altLang="ko-KR" dirty="0" smtClean="0"/>
              <a:t>: global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참조 변수를 정의하면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영역 </a:t>
            </a:r>
            <a:r>
              <a:rPr lang="en-US" altLang="ko-KR" dirty="0" smtClean="0"/>
              <a:t>namespace(__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타입으로 저장됨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변경하고 싶으면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영역을 불러 직접 갱신해도 됨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70378"/>
            <a:ext cx="26003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15616" y="4365104"/>
            <a:ext cx="2448272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Module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10800000">
            <a:off x="3704342" y="46993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79912" y="5517232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en-US" altLang="ko-KR" dirty="0" err="1" smtClean="0"/>
              <a:t>vvv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를 저장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참조변수 </a:t>
            </a:r>
            <a:r>
              <a:rPr lang="en-US" altLang="ko-KR" dirty="0" smtClean="0"/>
              <a:t>: local 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참조 변수를 함수 내의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영역에 추가하려면 </a:t>
            </a:r>
            <a:r>
              <a:rPr lang="en-US" altLang="ko-KR" dirty="0" smtClean="0"/>
              <a:t>local namespace(__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에 추가해서 처리해서 사용이 가능</a:t>
            </a:r>
            <a:endParaRPr lang="en-US" altLang="ko-KR" dirty="0" smtClean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54354"/>
            <a:ext cx="32004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7584" y="4313253"/>
            <a:ext cx="2448272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 </a:t>
            </a:r>
            <a:r>
              <a:rPr lang="en-US" altLang="ko-KR" dirty="0" err="1" smtClean="0">
                <a:solidFill>
                  <a:schemeClr val="tx1"/>
                </a:solidFill>
              </a:rPr>
              <a:t>func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0800000">
            <a:off x="3305560" y="46993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3692689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en-US" altLang="ko-KR" dirty="0" err="1" smtClean="0"/>
              <a:t>var_init</a:t>
            </a:r>
            <a:r>
              <a:rPr lang="en-US" altLang="ko-KR" dirty="0" smtClean="0"/>
              <a:t>’, ‘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저장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91880" y="5435764"/>
            <a:ext cx="100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‘x’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에 저장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94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Global immutable </a:t>
            </a:r>
            <a:r>
              <a:rPr lang="ko-KR" altLang="en-US" dirty="0" smtClean="0"/>
              <a:t>변수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 참조는 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Global immutable </a:t>
            </a:r>
            <a:r>
              <a:rPr lang="ko-KR" altLang="en-US" dirty="0" smtClean="0"/>
              <a:t>변수를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사용시 참조만 할 경우는 아무 </a:t>
            </a:r>
            <a:r>
              <a:rPr lang="ko-KR" altLang="en-US" dirty="0" err="1" smtClean="0"/>
              <a:t>이상없이</a:t>
            </a:r>
            <a:r>
              <a:rPr lang="ko-KR" altLang="en-US" dirty="0" smtClean="0"/>
              <a:t> 사용이 가능함</a:t>
            </a:r>
            <a:endParaRPr lang="en-US" altLang="ko-KR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03880"/>
            <a:ext cx="34956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3140968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모듈의 </a:t>
            </a:r>
            <a:r>
              <a:rPr lang="en-US" altLang="ko-KR" dirty="0" smtClean="0">
                <a:solidFill>
                  <a:schemeClr val="tx1"/>
                </a:solidFill>
              </a:rPr>
              <a:t>namespace(global)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5157192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namespace(local)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16200000">
            <a:off x="2122580" y="4534264"/>
            <a:ext cx="5349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59832" y="46165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명명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4392488"/>
          </a:xfrm>
        </p:spPr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상수와 클래스는 대문자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변수와 함수는 소문자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카멜</a:t>
            </a:r>
            <a:r>
              <a:rPr lang="ko-KR" altLang="en-US" dirty="0" smtClean="0"/>
              <a:t> 표기 등</a:t>
            </a:r>
            <a:r>
              <a:rPr lang="en-US" altLang="ko-KR" dirty="0" smtClean="0"/>
              <a:t>)</a:t>
            </a:r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앞에 하나의 </a:t>
            </a:r>
            <a:r>
              <a:rPr lang="ko-KR" altLang="en-US" dirty="0"/>
              <a:t>밑줄과 </a:t>
            </a:r>
            <a:r>
              <a:rPr lang="ko-KR" altLang="en-US" dirty="0" err="1"/>
              <a:t>식별자를</a:t>
            </a:r>
            <a:r>
              <a:rPr lang="ko-KR" altLang="en-US" dirty="0"/>
              <a:t> 시작하면 </a:t>
            </a:r>
            <a:r>
              <a:rPr lang="en-US" altLang="ko-KR" dirty="0" smtClean="0"/>
              <a:t>Private</a:t>
            </a:r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(property, </a:t>
            </a:r>
            <a:r>
              <a:rPr lang="ko-KR" altLang="en-US" dirty="0" smtClean="0"/>
              <a:t>사용자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앞에 두 </a:t>
            </a:r>
            <a:r>
              <a:rPr lang="ko-KR" altLang="en-US" dirty="0"/>
              <a:t>개의 주요 밑줄 </a:t>
            </a:r>
            <a:r>
              <a:rPr lang="ko-KR" altLang="en-US" dirty="0" err="1"/>
              <a:t>식별자를</a:t>
            </a:r>
            <a:r>
              <a:rPr lang="ko-KR" altLang="en-US" dirty="0"/>
              <a:t> 시작하면 강력한 </a:t>
            </a:r>
            <a:r>
              <a:rPr lang="en-US" altLang="ko-KR" dirty="0" smtClean="0"/>
              <a:t>Private(</a:t>
            </a:r>
            <a:r>
              <a:rPr lang="ko-KR" altLang="en-US" dirty="0" smtClean="0"/>
              <a:t>사용자 </a:t>
            </a:r>
            <a:r>
              <a:rPr lang="ko-KR" altLang="en-US" dirty="0" err="1"/>
              <a:t>식별자로</a:t>
            </a:r>
            <a:r>
              <a:rPr lang="ko-KR" altLang="en-US" dirty="0"/>
              <a:t> 정의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앞뒤로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밑줄로 </a:t>
            </a:r>
            <a:r>
              <a:rPr lang="ko-KR" altLang="en-US" dirty="0"/>
              <a:t>끝나는 경우</a:t>
            </a:r>
            <a:r>
              <a:rPr lang="en-US" altLang="ko-KR" dirty="0"/>
              <a:t>, </a:t>
            </a:r>
            <a:r>
              <a:rPr lang="ko-KR" altLang="en-US" dirty="0" smtClean="0"/>
              <a:t>언어 </a:t>
            </a:r>
            <a:r>
              <a:rPr lang="ko-KR" altLang="en-US" dirty="0"/>
              <a:t>정의 특별한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(special method)</a:t>
            </a:r>
            <a:r>
              <a:rPr lang="ko-KR" altLang="en-US" dirty="0" smtClean="0"/>
              <a:t>으로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표현식에</a:t>
            </a:r>
            <a:r>
              <a:rPr lang="ko-KR" altLang="en-US" dirty="0" smtClean="0"/>
              <a:t> 사용시 에러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Global 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사용할 경우 에러가 발생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48350" cy="34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35696" y="3356992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24128" y="275682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result = result + …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가 단순 바인딩이 아닌 표현식이라서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를 명기해야 함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 flipV="1">
            <a:off x="4427984" y="3356992"/>
            <a:ext cx="1296144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8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변수를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사용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Global 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사용을 할 경우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키워드로 정의가 필요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9985"/>
            <a:ext cx="30384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23587" y="3140968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모듈의 </a:t>
            </a:r>
            <a:r>
              <a:rPr lang="en-US" altLang="ko-KR" dirty="0" smtClean="0">
                <a:solidFill>
                  <a:schemeClr val="tx1"/>
                </a:solidFill>
              </a:rPr>
              <a:t>namespace(global)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3587" y="5157192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namespace(local)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200000">
            <a:off x="1786535" y="4534264"/>
            <a:ext cx="5349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23787" y="46165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7881" y="5733256"/>
            <a:ext cx="307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등이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처리시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키워드로 명기해야 변수의 값이 대치됨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Global mutable </a:t>
            </a:r>
            <a:r>
              <a:rPr lang="ko-KR" altLang="en-US" dirty="0" smtClean="0"/>
              <a:t>변수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mutable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Global Mutable </a:t>
            </a:r>
            <a:r>
              <a:rPr lang="ko-KR" altLang="en-US" dirty="0" smtClean="0"/>
              <a:t>변수를 인자로 </a:t>
            </a:r>
            <a:r>
              <a:rPr lang="ko-KR" altLang="en-US" dirty="0" err="1" smtClean="0"/>
              <a:t>전달시</a:t>
            </a:r>
            <a:r>
              <a:rPr lang="ko-KR" altLang="en-US" dirty="0"/>
              <a:t> </a:t>
            </a:r>
            <a:r>
              <a:rPr lang="ko-KR" altLang="en-US" dirty="0" smtClean="0"/>
              <a:t>실제 객체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전달되므로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로 지정하지 않아도 내부 원소가 변경됨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73016"/>
            <a:ext cx="34194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3212976"/>
            <a:ext cx="8299648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내포 함수에 대한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namespace </a:t>
            </a:r>
            <a:br>
              <a:rPr lang="en-US" altLang="ko-KR" sz="6000" dirty="0" smtClean="0"/>
            </a:br>
            <a:r>
              <a:rPr lang="ko-KR" altLang="en-US" sz="6000" dirty="0" smtClean="0"/>
              <a:t>관리기준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nonlocal(2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외부함수 변수</a:t>
            </a:r>
            <a:r>
              <a:rPr lang="en-US" altLang="ko-KR" dirty="0" smtClean="0"/>
              <a:t>: 2</a:t>
            </a:r>
            <a:r>
              <a:rPr lang="ko-KR" altLang="en-US" dirty="0" err="1" smtClean="0"/>
              <a:t>버전대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2</a:t>
            </a:r>
            <a:r>
              <a:rPr lang="ko-KR" altLang="en-US" dirty="0" smtClean="0"/>
              <a:t>버전은 </a:t>
            </a:r>
            <a:r>
              <a:rPr lang="en-US" altLang="ko-KR" dirty="0" smtClean="0"/>
              <a:t>nonlocal </a:t>
            </a:r>
            <a:r>
              <a:rPr lang="ko-KR" altLang="en-US" dirty="0" smtClean="0"/>
              <a:t>키워드가 없어 리스트나 </a:t>
            </a:r>
            <a:r>
              <a:rPr lang="ko-KR" altLang="en-US" dirty="0" err="1" smtClean="0"/>
              <a:t>딕</a:t>
            </a:r>
            <a:r>
              <a:rPr lang="ko-KR" altLang="en-US" dirty="0" smtClean="0"/>
              <a:t> 타입에 정의해서 계산을 해야 함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6384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nonlocal(3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2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Nonlocal</a:t>
            </a:r>
            <a:r>
              <a:rPr lang="ko-KR" altLang="en-US" dirty="0" smtClean="0"/>
              <a:t>를 사용하는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  <a:r>
              <a:rPr lang="en-US" altLang="ko-KR" dirty="0" smtClean="0"/>
              <a:t> immutable</a:t>
            </a:r>
            <a:r>
              <a:rPr lang="ko-KR" altLang="en-US" dirty="0" smtClean="0"/>
              <a:t>변수는 참조는 가능하지만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영역이 다르면 갱신할 경우 예외처리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67136" y="3248980"/>
            <a:ext cx="2160240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외부 함수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63480" y="3248980"/>
            <a:ext cx="2160240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내</a:t>
            </a:r>
            <a:r>
              <a:rPr lang="ko-KR" altLang="en-US">
                <a:solidFill>
                  <a:schemeClr val="tx1"/>
                </a:solidFill>
              </a:rPr>
              <a:t>부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3899384" y="3767158"/>
            <a:ext cx="72008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1432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외부함수 변수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표현식사용시</a:t>
            </a:r>
            <a:r>
              <a:rPr lang="ko-KR" altLang="en-US" dirty="0" smtClean="0"/>
              <a:t> 에러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  <a:r>
              <a:rPr lang="en-US" altLang="ko-KR" dirty="0" smtClean="0"/>
              <a:t> immutable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사용할 경우 에러가 발생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48064" y="357301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n + = x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에 대한 바인딩이 없어 오류 처리함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처리 규칙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33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외부함수 변수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사용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  <a:r>
              <a:rPr lang="en-US" altLang="ko-KR" dirty="0" smtClean="0"/>
              <a:t> immutable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사용할 경우 꼭</a:t>
            </a:r>
            <a:r>
              <a:rPr lang="en-US" altLang="ko-KR" dirty="0" smtClean="0"/>
              <a:t> nonlocal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정의후에</a:t>
            </a:r>
            <a:r>
              <a:rPr lang="ko-KR" altLang="en-US" dirty="0" smtClean="0"/>
              <a:t> 사용 가능 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1"/>
            <a:ext cx="4032448" cy="386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89040"/>
            <a:ext cx="27241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함수 구현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로직</a:t>
            </a:r>
            <a:r>
              <a:rPr lang="ko-KR" altLang="en-US" sz="6000" dirty="0" smtClean="0"/>
              <a:t> 보기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en-US" altLang="ko-KR" dirty="0" err="1" smtClean="0"/>
              <a:t>Bytecode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 </a:t>
            </a:r>
            <a:r>
              <a:rPr lang="ko-KR" altLang="en-US" dirty="0" smtClean="0"/>
              <a:t>모듈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bytecode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컴파일된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bytecode</a:t>
            </a:r>
            <a:r>
              <a:rPr lang="ko-KR" altLang="en-US" sz="2800" dirty="0" smtClean="0"/>
              <a:t>를 확인하기</a:t>
            </a:r>
            <a:endParaRPr lang="en-US" altLang="ko-KR" sz="2800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2204864"/>
            <a:ext cx="44005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en-US" altLang="ko-KR" dirty="0" smtClean="0"/>
              <a:t>source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source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실제 함수 구현된 소스를 볼 때 사용함</a:t>
            </a:r>
            <a:endParaRPr lang="en-US" altLang="ko-KR" sz="2800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27" y="3284984"/>
            <a:ext cx="34385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호출시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참조 방식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Callable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callable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호출이 가능해서 함수처럼 실행을 할 수 있도록 구성</a:t>
            </a:r>
            <a:r>
              <a:rPr lang="en-US" altLang="ko-KR" sz="2800" dirty="0" smtClean="0"/>
              <a:t>(special method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__call__</a:t>
            </a:r>
            <a:r>
              <a:rPr lang="ko-KR" altLang="en-US" sz="2800" dirty="0" smtClean="0"/>
              <a:t>이 구현된 경우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996952"/>
            <a:ext cx="63817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87624" y="4797152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20072" y="371703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함수도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호출해도 동일한 결과가 나옴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 flipV="1">
            <a:off x="3635896" y="4178697"/>
            <a:ext cx="1584176" cy="83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8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__call__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존재유무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함수를 정의하고 </a:t>
            </a:r>
            <a:r>
              <a:rPr lang="en-US" altLang="ko-KR" sz="2800" dirty="0" err="1" smtClean="0"/>
              <a:t>hasattr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함수 정의와 함수 실행에 대해 </a:t>
            </a:r>
            <a:r>
              <a:rPr lang="en-US" altLang="ko-KR" sz="2800" dirty="0" smtClean="0"/>
              <a:t>__call__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유무확인</a:t>
            </a:r>
            <a:endParaRPr lang="en-US" altLang="ko-KR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86199" y="5085184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정의된 함수는 현재 </a:t>
            </a:r>
            <a:r>
              <a:rPr lang="en-US" altLang="ko-KR" dirty="0" smtClean="0"/>
              <a:t>function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인스턴스이므로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존재</a:t>
            </a:r>
            <a:endParaRPr lang="ko-KR" altLang="en-US" dirty="0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97152"/>
            <a:ext cx="25908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1662"/>
              </p:ext>
            </p:extLst>
          </p:nvPr>
        </p:nvGraphicFramePr>
        <p:xfrm>
          <a:off x="1043608" y="3212976"/>
          <a:ext cx="7388592" cy="1006688"/>
        </p:xfrm>
        <a:graphic>
          <a:graphicData uri="http://schemas.openxmlformats.org/drawingml/2006/table">
            <a:tbl>
              <a:tblPr/>
              <a:tblGrid>
                <a:gridCol w="3696572"/>
                <a:gridCol w="3692020"/>
              </a:tblGrid>
              <a:tr h="50334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334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callable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anything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hasattr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anything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008800"/>
                          </a:solidFill>
                          <a:effectLst/>
                        </a:rPr>
                        <a:t>'__call__'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5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platform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충돌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동일한 </a:t>
            </a:r>
            <a:r>
              <a:rPr lang="en-US" altLang="ko-KR" sz="2800" dirty="0" smtClean="0"/>
              <a:t>namespace</a:t>
            </a:r>
            <a:r>
              <a:rPr lang="ko-KR" altLang="en-US" sz="2800" dirty="0" smtClean="0"/>
              <a:t>를 관리하므로 이름이 동일시 재할당이 발생해 버림</a:t>
            </a:r>
            <a:endParaRPr lang="en-US" altLang="ko-KR" sz="2800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275272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99592" y="3140968"/>
            <a:ext cx="3312368" cy="26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780928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75656" y="364502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operator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200000">
            <a:off x="2002170" y="475600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556217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operator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1678" y="4459715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같은 이름이 존재하면 나중에 할당되는 값으로 변경</a:t>
            </a:r>
            <a:endParaRPr lang="ko-KR" altLang="en-US" sz="1600" b="1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6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참조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71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함수명</a:t>
            </a:r>
            <a:r>
              <a:rPr lang="ko-KR" altLang="en-US" dirty="0" smtClean="0"/>
              <a:t> 검색 방법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115616" y="2958599"/>
            <a:ext cx="6984776" cy="3350721"/>
            <a:chOff x="1259632" y="2204864"/>
            <a:chExt cx="6984776" cy="3888432"/>
          </a:xfrm>
        </p:grpSpPr>
        <p:sp>
          <p:nvSpPr>
            <p:cNvPr id="25" name="오른쪽 화살표 24"/>
            <p:cNvSpPr/>
            <p:nvPr/>
          </p:nvSpPr>
          <p:spPr>
            <a:xfrm rot="16200000">
              <a:off x="6425900" y="3184022"/>
              <a:ext cx="1712223" cy="48463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16216" y="4417367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 </a:t>
              </a:r>
              <a:r>
                <a:rPr lang="ko-KR" altLang="en-US" sz="1400" dirty="0" err="1" smtClean="0"/>
                <a:t>함수명으로</a:t>
              </a:r>
              <a:r>
                <a:rPr lang="ko-KR" altLang="en-US" sz="1400" dirty="0" smtClean="0"/>
                <a:t> 검색</a:t>
              </a:r>
              <a:endParaRPr lang="ko-KR" altLang="en-US" sz="1400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179441" y="4282450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183712" y="3218571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83712" y="2204864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/>
                <a:t>0</a:t>
              </a:r>
              <a:endParaRPr lang="ko-KR" altLang="en-US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789738" y="4129078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2789738" y="3036956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63401" y="2475835"/>
              <a:ext cx="138970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Built-in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47208" y="3470485"/>
              <a:ext cx="138970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Global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180927" y="5362570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791224" y="5209198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647208" y="5594563"/>
              <a:ext cx="1389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Local</a:t>
              </a:r>
              <a:endParaRPr lang="ko-KR" altLang="en-US" dirty="0"/>
            </a:p>
          </p:txBody>
        </p:sp>
        <p:sp>
          <p:nvSpPr>
            <p:cNvPr id="16" name="왼쪽 중괄호 15"/>
            <p:cNvSpPr/>
            <p:nvPr/>
          </p:nvSpPr>
          <p:spPr>
            <a:xfrm>
              <a:off x="2431184" y="2464893"/>
              <a:ext cx="216024" cy="148440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632" y="3073725"/>
              <a:ext cx="1171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외부함</a:t>
              </a:r>
              <a:r>
                <a:rPr lang="ko-KR" altLang="en-US"/>
                <a:t>수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632" y="5543267"/>
              <a:ext cx="1171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내</a:t>
              </a:r>
              <a:r>
                <a:rPr lang="ko-KR" altLang="en-US" dirty="0" smtClean="0"/>
                <a:t>부함수</a:t>
              </a:r>
              <a:endParaRPr lang="ko-KR" altLang="en-US" dirty="0"/>
            </a:p>
          </p:txBody>
        </p:sp>
        <p:sp>
          <p:nvSpPr>
            <p:cNvPr id="38" name="오른쪽 화살표 37"/>
            <p:cNvSpPr/>
            <p:nvPr/>
          </p:nvSpPr>
          <p:spPr>
            <a:xfrm rot="5400000">
              <a:off x="6724288" y="5112560"/>
              <a:ext cx="1115447" cy="48463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함수명은</a:t>
            </a:r>
            <a:r>
              <a:rPr lang="ko-KR" altLang="en-US" dirty="0" smtClean="0"/>
              <a:t> 하나의 변수처럼 인식하므로 변수</a:t>
            </a:r>
            <a:r>
              <a:rPr lang="en-US" altLang="ko-KR" dirty="0" smtClean="0"/>
              <a:t>scope </a:t>
            </a:r>
            <a:r>
              <a:rPr lang="ko-KR" altLang="en-US" dirty="0" smtClean="0"/>
              <a:t>검색 방법에 따라 찾음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95180" y="4971232"/>
            <a:ext cx="13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Non Local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정의 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외부함수 호출하기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외부 함수는 실제 </a:t>
            </a:r>
            <a:r>
              <a:rPr lang="ko-KR" altLang="en-US" sz="2800" dirty="0" err="1" smtClean="0"/>
              <a:t>함수명으로</a:t>
            </a:r>
            <a:r>
              <a:rPr lang="ko-KR" altLang="en-US" sz="2800" dirty="0" smtClean="0"/>
              <a:t> 호출하면 사용할 수 있음 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42957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파이썬</a:t>
            </a:r>
            <a:r>
              <a:rPr lang="ko-KR" altLang="en-US" dirty="0" smtClean="0"/>
              <a:t> 내장함수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34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Built-in 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기본적인 기능을 위해 내장함수를 제공하면 이를 </a:t>
            </a:r>
            <a:r>
              <a:rPr lang="en-US" altLang="ko-KR" dirty="0" err="1" smtClean="0"/>
              <a:t>bif</a:t>
            </a:r>
            <a:r>
              <a:rPr lang="ko-KR" altLang="en-US" dirty="0" smtClean="0"/>
              <a:t>로 읽음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9654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1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ko-KR" altLang="en-US" dirty="0"/>
              <a:t>장</a:t>
            </a:r>
            <a:r>
              <a:rPr lang="ko-KR" altLang="en-US" dirty="0" smtClean="0"/>
              <a:t>함수 호출하기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내장 함수는 외부 함수 내에서 실행하거나 외부함수의 </a:t>
            </a:r>
            <a:r>
              <a:rPr lang="en-US" altLang="ko-KR" sz="2800" dirty="0" smtClean="0"/>
              <a:t>return</a:t>
            </a:r>
            <a:r>
              <a:rPr lang="ko-KR" altLang="en-US" sz="2800" dirty="0" smtClean="0"/>
              <a:t>으로 처리해서 실행하도록 구성해야 함 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4481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함수 인자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전달 규칙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Call by sharing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15616" y="3717032"/>
            <a:ext cx="3424987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 </a:t>
            </a:r>
            <a:r>
              <a:rPr lang="ko-KR" altLang="en-US" dirty="0" err="1" smtClean="0">
                <a:solidFill>
                  <a:schemeClr val="tx1"/>
                </a:solidFill>
              </a:rPr>
              <a:t>파라미터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Call by sharing 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참조변수와 </a:t>
            </a:r>
            <a:r>
              <a:rPr lang="ko-KR" altLang="en-US" dirty="0" err="1" smtClean="0"/>
              <a:t>객체이</a:t>
            </a:r>
            <a:r>
              <a:rPr lang="ko-KR" altLang="en-US" dirty="0" smtClean="0"/>
              <a:t> 바인딩을 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인자 연결에도 동일하게 사용함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=&gt;Immutable</a:t>
            </a:r>
            <a:r>
              <a:rPr lang="ko-KR" altLang="en-US" dirty="0" smtClean="0"/>
              <a:t>은 변경되지 않고 객체가 대치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=&gt; mutable</a:t>
            </a:r>
            <a:r>
              <a:rPr lang="ko-KR" altLang="en-US" dirty="0" smtClean="0"/>
              <a:t>은 기존 원소 값이 추가 및 삭제 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483768" y="4365103"/>
            <a:ext cx="1944216" cy="8880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참조변수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136" y="4506763"/>
            <a:ext cx="1944216" cy="7342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4644008" y="4631548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24128" y="40050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함수인자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3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Special  </a:t>
            </a:r>
            <a:r>
              <a:rPr lang="ko-KR" altLang="en-US" dirty="0" smtClean="0"/>
              <a:t>명명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인자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참조변수에 객체 참조가 연결되는 구조라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시에도 항상 참조를 전달하고 값이 변경유무는 </a:t>
            </a:r>
            <a:r>
              <a:rPr lang="en-US" altLang="ko-KR" dirty="0" smtClean="0"/>
              <a:t>mutable/immutable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3028950" cy="324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92231" y="5253300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참조변수이므로 </a:t>
            </a:r>
            <a:r>
              <a:rPr lang="en-US" altLang="ko-KR" dirty="0" smtClean="0"/>
              <a:t>reference </a:t>
            </a:r>
            <a:r>
              <a:rPr lang="ko-KR" altLang="en-US" dirty="0" smtClean="0"/>
              <a:t>만 전달 되는 것을 볼 수 있음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691680" y="5391800"/>
            <a:ext cx="2952328" cy="12775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  <a:endCxn id="8" idx="1"/>
          </p:cNvCxnSpPr>
          <p:nvPr/>
        </p:nvCxnSpPr>
        <p:spPr>
          <a:xfrm flipV="1">
            <a:off x="4644008" y="5853465"/>
            <a:ext cx="1048223" cy="177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8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Function Bound/unbound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인자에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처리시 함수 내부에서 </a:t>
            </a:r>
            <a:r>
              <a:rPr lang="en-US" altLang="ko-KR" dirty="0" smtClean="0"/>
              <a:t>local</a:t>
            </a:r>
            <a:r>
              <a:rPr lang="ko-KR" altLang="en-US" dirty="0"/>
              <a:t> </a:t>
            </a:r>
            <a:r>
              <a:rPr lang="ko-KR" altLang="en-US" dirty="0" smtClean="0"/>
              <a:t>참조변수에 인자들이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가 전달 됨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73016"/>
            <a:ext cx="3672408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7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3212976"/>
            <a:ext cx="7723584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파리미터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왜 변하는가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함수는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내부에 정의된 변수를 전부 로컬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로 관리하므로 타입과 관련 없이 변경됨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907704" y="5517232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6056" y="5517232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로컬변수 </a:t>
            </a:r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3"/>
            <a:endCxn id="6" idx="1"/>
          </p:cNvCxnSpPr>
          <p:nvPr/>
        </p:nvCxnSpPr>
        <p:spPr>
          <a:xfrm>
            <a:off x="3851920" y="5805264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9425"/>
            <a:ext cx="38862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파라미터에</a:t>
            </a:r>
            <a:r>
              <a:rPr lang="ko-KR" altLang="en-US" dirty="0" smtClean="0"/>
              <a:t> 대한 타입 체크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참조변수이므로 다양한 타입이 처리되므로 내부 </a:t>
            </a:r>
            <a:r>
              <a:rPr lang="ko-KR" altLang="en-US" dirty="0" err="1" smtClean="0"/>
              <a:t>로직상</a:t>
            </a:r>
            <a:r>
              <a:rPr lang="ko-KR" altLang="en-US" dirty="0" smtClean="0"/>
              <a:t> 특정타입만 되는 경우는 추가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구현해야 함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3068960"/>
            <a:ext cx="5657850" cy="366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위치별</a:t>
            </a:r>
            <a:r>
              <a:rPr lang="ko-KR" altLang="en-US" dirty="0" smtClean="0"/>
              <a:t> 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정의된 위치에 맞춰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세팅되도록</a:t>
            </a:r>
            <a:r>
              <a:rPr lang="ko-KR" altLang="en-US" dirty="0" smtClean="0"/>
              <a:t> 처리됨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06" y="4005064"/>
            <a:ext cx="49244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71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Special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내부에서 제공되는  </a:t>
            </a:r>
            <a:r>
              <a:rPr lang="en-US" altLang="ko-KR" sz="2800" dirty="0" smtClean="0"/>
              <a:t>__special__</a:t>
            </a:r>
            <a:r>
              <a:rPr lang="ko-KR" altLang="en-US" sz="2800" dirty="0" smtClean="0"/>
              <a:t>로 생성되어 있는 속성 및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22002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26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함수의 로컬변수로 관리하므로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존재하므로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처리가 가능함 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03" y="3933056"/>
            <a:ext cx="49339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7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가변</a:t>
            </a:r>
            <a:r>
              <a:rPr lang="en-US" altLang="ko-KR" dirty="0" smtClean="0"/>
              <a:t>(*[tuple], **[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])</a:t>
            </a:r>
            <a:r>
              <a:rPr lang="ko-KR" altLang="en-US" dirty="0" smtClean="0"/>
              <a:t>로 처리하도록 정의하면 </a:t>
            </a:r>
            <a:r>
              <a:rPr lang="en-US" altLang="ko-KR" dirty="0" err="1" smtClean="0"/>
              <a:t>agrs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들어오는 인자를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5667375" cy="305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78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로컬</a:t>
            </a:r>
            <a:r>
              <a:rPr lang="en-US" altLang="ko-KR" dirty="0" err="1" smtClean="0"/>
              <a:t>namespce</a:t>
            </a:r>
            <a:r>
              <a:rPr lang="en-US" altLang="ko-KR" dirty="0" smtClean="0"/>
              <a:t> </a:t>
            </a:r>
            <a:r>
              <a:rPr lang="ko-KR" altLang="en-US" dirty="0" smtClean="0"/>
              <a:t>런타임처리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Runtime</a:t>
            </a:r>
            <a:r>
              <a:rPr lang="ko-KR" altLang="en-US" dirty="0" smtClean="0"/>
              <a:t>에 로컬변수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변수를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저장시</a:t>
            </a:r>
            <a:r>
              <a:rPr lang="ko-KR" altLang="en-US" dirty="0" smtClean="0"/>
              <a:t> 항상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검색해서 처리해야 함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Runtime</a:t>
            </a:r>
            <a:r>
              <a:rPr lang="ko-KR" altLang="en-US" dirty="0" smtClean="0"/>
              <a:t>에 입력된 것을 직접 변수로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로 인식하지 않음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717032"/>
            <a:ext cx="5172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인자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인자에서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주어진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인자의 개수를 맞추기 위해 인자전달을 위해 함수 호출에서 위치인자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키워드인자</a:t>
            </a:r>
            <a:r>
              <a:rPr lang="en-US" altLang="ko-KR" dirty="0" smtClean="0"/>
              <a:t>(**)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17032"/>
            <a:ext cx="2667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Data type is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en-US" altLang="ko-KR" sz="6000" dirty="0" smtClean="0"/>
              <a:t>Object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급 객체란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9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급 객체의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객체는 전부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급 객체의 특징을 준수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123728" y="3200400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실시간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12572" y="3995283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할당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12572" y="4790166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함수의 인자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23728" y="5585048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함수의  결과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62" y="3068960"/>
            <a:ext cx="2731841" cy="292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Keywords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6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Literal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왜 객체화 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43608" y="2774720"/>
            <a:ext cx="7200800" cy="3318576"/>
            <a:chOff x="467544" y="2374951"/>
            <a:chExt cx="7200800" cy="3718345"/>
          </a:xfrm>
        </p:grpSpPr>
        <p:sp>
          <p:nvSpPr>
            <p:cNvPr id="4" name="직사각형 3"/>
            <p:cNvSpPr/>
            <p:nvPr/>
          </p:nvSpPr>
          <p:spPr>
            <a:xfrm>
              <a:off x="467544" y="3921616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값 객체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652120" y="2374951"/>
              <a:ext cx="2016224" cy="1656184"/>
              <a:chOff x="5004048" y="2492896"/>
              <a:chExt cx="2016224" cy="208823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004048" y="2492896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수치</a:t>
                </a:r>
                <a:r>
                  <a:rPr lang="ko-KR" altLang="en-US" dirty="0" err="1"/>
                  <a:t>값</a:t>
                </a:r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004048" y="3284984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문자</a:t>
                </a:r>
                <a:r>
                  <a:rPr lang="ko-KR" altLang="en-US" dirty="0"/>
                  <a:t>열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5004048" y="4077072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튜</a:t>
                </a:r>
                <a:r>
                  <a:rPr lang="ko-KR" altLang="en-US" dirty="0" err="1"/>
                  <a:t>플</a:t>
                </a:r>
                <a:endParaRPr lang="ko-KR" altLang="en-US" dirty="0"/>
              </a:p>
            </p:txBody>
          </p:sp>
        </p:grpSp>
        <p:sp>
          <p:nvSpPr>
            <p:cNvPr id="10" name="왼쪽 중괄호 9"/>
            <p:cNvSpPr/>
            <p:nvPr/>
          </p:nvSpPr>
          <p:spPr>
            <a:xfrm>
              <a:off x="5076056" y="2381815"/>
              <a:ext cx="432048" cy="1584176"/>
            </a:xfrm>
            <a:prstGeom prst="leftBrace">
              <a:avLst>
                <a:gd name="adj1" fmla="val 760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03848" y="2797287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Immutuable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값객체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03848" y="5209556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Mutuable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참조객체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652120" y="5039247"/>
              <a:ext cx="2016224" cy="1027976"/>
              <a:chOff x="5004048" y="2492896"/>
              <a:chExt cx="2016224" cy="129614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004048" y="2492896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리스</a:t>
                </a:r>
                <a:r>
                  <a:rPr lang="ko-KR" altLang="en-US" dirty="0"/>
                  <a:t>트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004048" y="3284984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딕</a:t>
                </a:r>
                <a:r>
                  <a:rPr lang="ko-KR" altLang="en-US" dirty="0" err="1" smtClean="0"/>
                  <a:t>션너리</a:t>
                </a:r>
                <a:endParaRPr lang="ko-KR" altLang="en-US" dirty="0"/>
              </a:p>
            </p:txBody>
          </p:sp>
        </p:grpSp>
        <p:sp>
          <p:nvSpPr>
            <p:cNvPr id="18" name="왼쪽 중괄호 17"/>
            <p:cNvSpPr/>
            <p:nvPr/>
          </p:nvSpPr>
          <p:spPr>
            <a:xfrm>
              <a:off x="5076056" y="5065320"/>
              <a:ext cx="432048" cy="1027976"/>
            </a:xfrm>
            <a:prstGeom prst="leftBrace">
              <a:avLst>
                <a:gd name="adj1" fmla="val 3408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11560" y="148824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파이썬은</a:t>
            </a:r>
            <a:r>
              <a:rPr lang="ko-KR" altLang="en-US" dirty="0" smtClean="0"/>
              <a:t> 모두 객체이므로 변경여부 관리가 중요하다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객체가 생성되고 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등으로 전달될 때에도 변경이 가능한 객체와 불가능한 객체를 동일한 방식으로 관리한다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" name="꺾인 연결선 8"/>
          <p:cNvCxnSpPr>
            <a:stCxn id="4" idx="3"/>
            <a:endCxn id="11" idx="1"/>
          </p:cNvCxnSpPr>
          <p:nvPr/>
        </p:nvCxnSpPr>
        <p:spPr>
          <a:xfrm flipV="1">
            <a:off x="2843808" y="3481649"/>
            <a:ext cx="936104" cy="10034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3"/>
            <a:endCxn id="12" idx="1"/>
          </p:cNvCxnSpPr>
          <p:nvPr/>
        </p:nvCxnSpPr>
        <p:spPr>
          <a:xfrm>
            <a:off x="2843808" y="4485098"/>
            <a:ext cx="936104" cy="11494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Value </a:t>
            </a:r>
            <a:r>
              <a:rPr lang="ko-KR" altLang="en-US" dirty="0" smtClean="0"/>
              <a:t>갱신 기준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 err="1" smtClean="0"/>
              <a:t>Immutuable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값객체</a:t>
            </a:r>
            <a:r>
              <a:rPr lang="en-US" altLang="ko-KR" sz="2800" dirty="0" smtClean="0"/>
              <a:t>) : </a:t>
            </a:r>
            <a:r>
              <a:rPr lang="ko-KR" altLang="en-US" sz="2800" dirty="0" smtClean="0"/>
              <a:t>변수에 저장된 것을 값으로 인식하여 변수를 치환이 가능하지만 변경은 안됨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- </a:t>
            </a:r>
            <a:r>
              <a:rPr lang="ko-KR" altLang="en-US" sz="2800" dirty="0" smtClean="0"/>
              <a:t>문자열은 임의적으로 </a:t>
            </a:r>
            <a:r>
              <a:rPr lang="ko-KR" altLang="en-US" sz="2800" dirty="0" err="1" smtClean="0"/>
              <a:t>값객체로</a:t>
            </a:r>
            <a:r>
              <a:rPr lang="ko-KR" altLang="en-US" sz="2800" dirty="0" smtClean="0"/>
              <a:t> 정의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err="1" smtClean="0"/>
              <a:t>Mutuable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참조객체</a:t>
            </a:r>
            <a:r>
              <a:rPr lang="en-US" altLang="ko-KR" sz="2800" dirty="0" smtClean="0"/>
              <a:t>) : </a:t>
            </a:r>
            <a:r>
              <a:rPr lang="ko-KR" altLang="en-US" sz="2800" dirty="0" smtClean="0"/>
              <a:t>변수에 저장된 것은 객체의 요소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값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들이 저장된 참조이므로 실제 값들이 변경이 가능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-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할당을 할 경우 참조만 넘어가므로 요소들이 변경이 가능</a:t>
            </a:r>
            <a:endParaRPr lang="en-US" altLang="ko-KR" sz="28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1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처리 이유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것은 객체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객체를 생성하고 변수에 할당하지 않아도 그 내부를 볼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140968"/>
            <a:ext cx="2562225" cy="312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값 처리하는 예시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1560" y="1484784"/>
            <a:ext cx="7776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변경 불가능한 숫자 객체는 동일한 참조를 가지지만 변경이 불가능하기 때문에  </a:t>
            </a:r>
            <a:r>
              <a:rPr lang="en-US" altLang="ko-KR" sz="2800" dirty="0" smtClean="0"/>
              <a:t>call by sharing</a:t>
            </a:r>
            <a:r>
              <a:rPr lang="ko-KR" altLang="en-US" sz="2800" dirty="0" smtClean="0"/>
              <a:t>을 통해 전달되지만 </a:t>
            </a:r>
            <a:r>
              <a:rPr lang="ko-KR" altLang="en-US" sz="2800" dirty="0" err="1" smtClean="0"/>
              <a:t>변경불가한</a:t>
            </a:r>
            <a:r>
              <a:rPr lang="ko-KR" altLang="en-US" sz="2800" dirty="0" smtClean="0"/>
              <a:t> 숫자 객체가 생성되면 어디서나 동일한 참조를 통해 처리</a:t>
            </a:r>
            <a:endParaRPr lang="en-US" altLang="ko-KR" sz="2800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67" y="3717032"/>
            <a:ext cx="5048250" cy="275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생성이 </a:t>
            </a:r>
            <a:r>
              <a:rPr lang="ko-KR" altLang="en-US" dirty="0" err="1" smtClean="0"/>
              <a:t>첫번째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를 변수로 지정했지만 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함수와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로 정의해서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사라짐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257550" cy="334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런타임 객체 처리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pass</a:t>
            </a:r>
            <a:r>
              <a:rPr lang="ko-KR" altLang="en-US" dirty="0" smtClean="0"/>
              <a:t>로 정의하고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추가한 후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생성해도 잘 작동됨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55" y="3212976"/>
            <a:ext cx="51149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5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 클래스에서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pass</a:t>
            </a:r>
            <a:r>
              <a:rPr lang="ko-KR" altLang="en-US" dirty="0" smtClean="0"/>
              <a:t>로 정의하고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추가한 후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74" y="2944532"/>
            <a:ext cx="3829050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59074" y="3284984"/>
            <a:ext cx="3360998" cy="9361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56176" y="364502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exec()</a:t>
            </a:r>
            <a:r>
              <a:rPr lang="ko-KR" altLang="en-US" dirty="0" smtClean="0"/>
              <a:t>로 글로벌 변수를 정하고 내부 객체 생성한 것을 글로벌 변수에 할당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4" idx="1"/>
          </p:cNvCxnSpPr>
          <p:nvPr/>
        </p:nvCxnSpPr>
        <p:spPr>
          <a:xfrm>
            <a:off x="5220072" y="4014356"/>
            <a:ext cx="936104" cy="2308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038600"/>
            <a:ext cx="8443664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객체를 변수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할당시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Keyword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분자 타입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17" y="4869160"/>
            <a:ext cx="2695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Values and data </a:t>
            </a:r>
            <a:r>
              <a:rPr lang="en-US" altLang="ko-KR" dirty="0" smtClean="0"/>
              <a:t>types:</a:t>
            </a:r>
            <a:r>
              <a:rPr lang="ko-KR" altLang="en-US" dirty="0" smtClean="0"/>
              <a:t>원자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즉 값이 객체이므로 기본 객체의 구성을 이해해야</a:t>
            </a:r>
            <a:endParaRPr lang="en-US" altLang="ko-K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4427984" y="5284889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값을 </a:t>
            </a:r>
            <a:r>
              <a:rPr lang="en-US" altLang="ko-KR" dirty="0" smtClean="0"/>
              <a:t>type() </a:t>
            </a:r>
            <a:r>
              <a:rPr lang="ko-KR" altLang="en-US" dirty="0" smtClean="0"/>
              <a:t>함수를 이용해 데이터 타입을 확인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04317" y="4960555"/>
            <a:ext cx="1867483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4317" y="5661248"/>
            <a:ext cx="1147403" cy="40806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1" idx="1"/>
          </p:cNvCxnSpPr>
          <p:nvPr/>
        </p:nvCxnSpPr>
        <p:spPr>
          <a:xfrm>
            <a:off x="2771800" y="5176579"/>
            <a:ext cx="1656184" cy="431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7" idx="3"/>
            <a:endCxn id="41" idx="1"/>
          </p:cNvCxnSpPr>
          <p:nvPr/>
        </p:nvCxnSpPr>
        <p:spPr>
          <a:xfrm flipV="1">
            <a:off x="2051720" y="5608055"/>
            <a:ext cx="2376264" cy="257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115616" y="3462622"/>
            <a:ext cx="3168352" cy="914063"/>
            <a:chOff x="5508104" y="2996952"/>
            <a:chExt cx="4608512" cy="1749731"/>
          </a:xfrm>
        </p:grpSpPr>
        <p:sp>
          <p:nvSpPr>
            <p:cNvPr id="4" name="직사각형 3"/>
            <p:cNvSpPr/>
            <p:nvPr/>
          </p:nvSpPr>
          <p:spPr>
            <a:xfrm>
              <a:off x="5508104" y="2996952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reference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11496" y="3560824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type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11496" y="4149080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36232" y="3645024"/>
              <a:ext cx="1152128" cy="53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float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6232" y="3064314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6232" y="4216442"/>
              <a:ext cx="2680384" cy="53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1.1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995936" y="3462622"/>
            <a:ext cx="3168352" cy="865194"/>
            <a:chOff x="5508104" y="2996952"/>
            <a:chExt cx="4608512" cy="1656184"/>
          </a:xfrm>
        </p:grpSpPr>
        <p:sp>
          <p:nvSpPr>
            <p:cNvPr id="18" name="직사각형 17"/>
            <p:cNvSpPr/>
            <p:nvPr/>
          </p:nvSpPr>
          <p:spPr>
            <a:xfrm>
              <a:off x="5508104" y="2996952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reference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511496" y="3560824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type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511496" y="4149080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36232" y="3645024"/>
              <a:ext cx="1152128" cy="34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int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36232" y="3064314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6232" y="4216442"/>
              <a:ext cx="2680384" cy="34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17</a:t>
              </a:r>
              <a:endParaRPr lang="ko-KR" altLang="en-US" sz="1200" dirty="0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V="1">
            <a:off x="1619672" y="4335735"/>
            <a:ext cx="288032" cy="749449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0" idx="2"/>
          </p:cNvCxnSpPr>
          <p:nvPr/>
        </p:nvCxnSpPr>
        <p:spPr>
          <a:xfrm flipV="1">
            <a:off x="2051720" y="4327816"/>
            <a:ext cx="2590120" cy="957073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35696" y="2924944"/>
            <a:ext cx="327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u="sng" dirty="0" smtClean="0"/>
              <a:t>데이터 관리 방안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예시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31" name="직사각형 30"/>
          <p:cNvSpPr/>
          <p:nvPr/>
        </p:nvSpPr>
        <p:spPr>
          <a:xfrm>
            <a:off x="755576" y="2924944"/>
            <a:ext cx="5256584" cy="15841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87" y="5157192"/>
            <a:ext cx="2447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Values and data </a:t>
            </a:r>
            <a:r>
              <a:rPr lang="en-US" altLang="ko-KR" dirty="0" smtClean="0"/>
              <a:t>types:</a:t>
            </a:r>
            <a:r>
              <a:rPr lang="ko-KR" altLang="en-US" dirty="0" smtClean="0"/>
              <a:t>분자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프로그램 언어에서 가장 기본적인 것인 구조를 가지는 데이터 타입 또는 사용자 정의 객체</a:t>
            </a:r>
            <a:endParaRPr lang="en-US" altLang="ko-KR" dirty="0" smtClean="0"/>
          </a:p>
        </p:txBody>
      </p:sp>
      <p:grpSp>
        <p:nvGrpSpPr>
          <p:cNvPr id="66" name="그룹 65"/>
          <p:cNvGrpSpPr/>
          <p:nvPr/>
        </p:nvGrpSpPr>
        <p:grpSpPr>
          <a:xfrm>
            <a:off x="854897" y="2892098"/>
            <a:ext cx="7617294" cy="1833046"/>
            <a:chOff x="1331640" y="3725942"/>
            <a:chExt cx="7617294" cy="2717750"/>
          </a:xfrm>
        </p:grpSpPr>
        <p:grpSp>
          <p:nvGrpSpPr>
            <p:cNvPr id="63" name="그룹 62"/>
            <p:cNvGrpSpPr/>
            <p:nvPr/>
          </p:nvGrpSpPr>
          <p:grpSpPr>
            <a:xfrm>
              <a:off x="1331640" y="3725942"/>
              <a:ext cx="1872208" cy="1440160"/>
              <a:chOff x="1331640" y="3725942"/>
              <a:chExt cx="1872208" cy="144016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331640" y="3725942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reference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331640" y="4229998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type</a:t>
                </a:r>
                <a:endParaRPr lang="ko-KR" altLang="en-US" dirty="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331640" y="4734054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element</a:t>
                </a:r>
                <a:endParaRPr lang="ko-KR" altLang="en-US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4675308" y="3725942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reference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77640" y="4029841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type</a:t>
              </a:r>
              <a:endParaRPr lang="ko-KR" altLang="en-US" sz="12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677640" y="4327816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0896" y="4064496"/>
              <a:ext cx="792088" cy="18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int</a:t>
              </a:r>
              <a:endParaRPr lang="ko-KR" alt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00896" y="3761132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00896" y="4363006"/>
              <a:ext cx="1842764" cy="410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4663544" y="4814446"/>
              <a:ext cx="1298908" cy="998781"/>
              <a:chOff x="4663543" y="4814446"/>
              <a:chExt cx="1891883" cy="142683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4663543" y="4814446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reference</a:t>
                </a:r>
                <a:endParaRPr lang="ko-KR" altLang="en-US" sz="1000" dirty="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63543" y="5305172"/>
                <a:ext cx="1872208" cy="432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type</a:t>
                </a:r>
                <a:endParaRPr lang="ko-KR" altLang="en-US" sz="1000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4683218" y="5809227"/>
                <a:ext cx="1872208" cy="432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element</a:t>
                </a:r>
                <a:endParaRPr lang="ko-KR" altLang="en-US" sz="1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012160" y="5252055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list</a:t>
              </a:r>
              <a:endParaRPr lang="ko-KR" alt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12160" y="4948691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cxnSp>
          <p:nvCxnSpPr>
            <p:cNvPr id="26" name="꺾인 연결선 25"/>
            <p:cNvCxnSpPr>
              <a:stCxn id="44" idx="3"/>
              <a:endCxn id="48" idx="0"/>
            </p:cNvCxnSpPr>
            <p:nvPr/>
          </p:nvCxnSpPr>
          <p:spPr>
            <a:xfrm>
              <a:off x="5962452" y="5662010"/>
              <a:ext cx="804101" cy="16054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/>
            <p:cNvGrpSpPr/>
            <p:nvPr/>
          </p:nvGrpSpPr>
          <p:grpSpPr>
            <a:xfrm>
              <a:off x="7308303" y="5824618"/>
              <a:ext cx="934411" cy="601874"/>
              <a:chOff x="6660232" y="5559238"/>
              <a:chExt cx="1289475" cy="86519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6660232" y="5559238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reference</a:t>
                </a:r>
                <a:endParaRPr lang="ko-KR" altLang="en-US" sz="800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662564" y="5863137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type</a:t>
                </a:r>
                <a:endParaRPr lang="ko-KR" altLang="en-US" sz="800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662564" y="6161112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value</a:t>
                </a:r>
                <a:endParaRPr lang="ko-KR" altLang="en-US" sz="80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300192" y="5822558"/>
              <a:ext cx="934411" cy="601874"/>
              <a:chOff x="6660232" y="5559238"/>
              <a:chExt cx="1289475" cy="865194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6660232" y="5559238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reference</a:t>
                </a:r>
                <a:endParaRPr lang="ko-KR" altLang="en-US" sz="800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662564" y="5863137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type</a:t>
                </a:r>
                <a:endParaRPr lang="ko-KR" altLang="en-US" sz="8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662564" y="6161112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value</a:t>
                </a:r>
                <a:endParaRPr lang="ko-KR" altLang="en-US" sz="800" dirty="0"/>
              </a:p>
            </p:txBody>
          </p:sp>
        </p:grpSp>
        <p:cxnSp>
          <p:nvCxnSpPr>
            <p:cNvPr id="57" name="꺾인 연결선 56"/>
            <p:cNvCxnSpPr>
              <a:stCxn id="44" idx="3"/>
              <a:endCxn id="52" idx="0"/>
            </p:cNvCxnSpPr>
            <p:nvPr/>
          </p:nvCxnSpPr>
          <p:spPr>
            <a:xfrm>
              <a:off x="5962452" y="5662010"/>
              <a:ext cx="1812212" cy="16260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265366" y="5735806"/>
              <a:ext cx="6835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…</a:t>
              </a:r>
              <a:endParaRPr lang="ko-KR" altLang="en-US" sz="4000" dirty="0"/>
            </a:p>
          </p:txBody>
        </p:sp>
        <p:cxnSp>
          <p:nvCxnSpPr>
            <p:cNvPr id="60" name="꺾인 연결선 59"/>
            <p:cNvCxnSpPr>
              <a:stCxn id="32" idx="3"/>
              <a:endCxn id="34" idx="1"/>
            </p:cNvCxnSpPr>
            <p:nvPr/>
          </p:nvCxnSpPr>
          <p:spPr>
            <a:xfrm flipV="1">
              <a:off x="3203848" y="3857602"/>
              <a:ext cx="1471460" cy="1092476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32" idx="3"/>
              <a:endCxn id="42" idx="1"/>
            </p:cNvCxnSpPr>
            <p:nvPr/>
          </p:nvCxnSpPr>
          <p:spPr>
            <a:xfrm>
              <a:off x="3203848" y="4950078"/>
              <a:ext cx="1459696" cy="1558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203848" y="3902679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75856" y="4236789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list</a:t>
              </a:r>
              <a:endParaRPr lang="ko-KR" altLang="en-US" sz="1200" dirty="0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901386" y="5157192"/>
            <a:ext cx="1825719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endCxn id="32" idx="2"/>
          </p:cNvCxnSpPr>
          <p:nvPr/>
        </p:nvCxnSpPr>
        <p:spPr>
          <a:xfrm flipV="1">
            <a:off x="1791001" y="3863445"/>
            <a:ext cx="0" cy="1293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0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변수의 별칭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9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 별칭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객체가 먼저 생성되어 변수에 참조를 부여하므로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없이 변수에 </a:t>
            </a:r>
            <a:r>
              <a:rPr lang="ko-KR" altLang="en-US" dirty="0" err="1" smtClean="0"/>
              <a:t>매핑시</a:t>
            </a:r>
            <a:r>
              <a:rPr lang="ko-KR" altLang="en-US" dirty="0" smtClean="0"/>
              <a:t> 별칭이 생김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14800"/>
            <a:ext cx="25622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4286071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</a:t>
            </a:r>
            <a:r>
              <a:rPr lang="ko-KR" altLang="en-US" dirty="0" smtClean="0"/>
              <a:t>는 동일한 객체를 </a:t>
            </a:r>
            <a:r>
              <a:rPr lang="ko-KR" altLang="en-US" dirty="0" err="1" smtClean="0"/>
              <a:t>가르키므로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j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별칭으로 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정체성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0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is/is </a:t>
            </a:r>
            <a:r>
              <a:rPr lang="en-US" altLang="ko-KR" dirty="0" smtClean="0"/>
              <a:t>not : </a:t>
            </a:r>
            <a:r>
              <a:rPr lang="ko-KR" altLang="en-US" dirty="0" smtClean="0"/>
              <a:t>동일한 객체 점검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객체는 유일하므로 동일한 객체에 대한 점검</a:t>
            </a:r>
            <a:endParaRPr lang="en-US" altLang="ko-KR" sz="1800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96952"/>
            <a:ext cx="2667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동일한 값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smtClean="0"/>
              <a:t>== : </a:t>
            </a:r>
            <a:r>
              <a:rPr lang="ko-KR" altLang="en-US" dirty="0" smtClean="0"/>
              <a:t>동일한  값 점검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 객체를 만들어서 객체를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비교하면 객체들을 비교</a:t>
            </a:r>
            <a:endParaRPr lang="en-US" altLang="ko-KR" sz="1800" dirty="0" smtClean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58" y="3068960"/>
            <a:ext cx="27146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smtClean="0"/>
              <a:t>== : </a:t>
            </a:r>
            <a:r>
              <a:rPr lang="ko-KR" altLang="en-US" dirty="0"/>
              <a:t> </a:t>
            </a:r>
            <a:r>
              <a:rPr lang="en-US" altLang="ko-KR" dirty="0" smtClean="0"/>
              <a:t>overriding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 내의 값이 동일한 지를 점검하기 위해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eq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overriding</a:t>
            </a:r>
            <a:r>
              <a:rPr lang="ko-KR" altLang="en-US" dirty="0" smtClean="0"/>
              <a:t>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내부 값을 비교</a:t>
            </a:r>
            <a:endParaRPr lang="en-US" altLang="ko-KR" sz="1800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3140968"/>
            <a:ext cx="4248472" cy="339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0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</a:t>
            </a:r>
            <a:r>
              <a:rPr lang="ko-KR" altLang="en-US" dirty="0" smtClean="0"/>
              <a:t>정보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정보는 확인하기 위해 </a:t>
            </a:r>
            <a:r>
              <a:rPr lang="en-US" altLang="ko-KR" dirty="0" smtClean="0"/>
              <a:t>keyword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하여 확인 </a:t>
            </a:r>
            <a:r>
              <a:rPr lang="en-US" altLang="ko-KR" dirty="0" smtClean="0"/>
              <a:t>(2.7</a:t>
            </a:r>
            <a:r>
              <a:rPr lang="ko-KR" altLang="en-US" dirty="0" smtClean="0"/>
              <a:t>버전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63" y="3429000"/>
            <a:ext cx="64008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4038600"/>
            <a:ext cx="743555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객체 내부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내부 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8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클래스가 가진 속성과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보여 줌</a:t>
            </a:r>
            <a:endParaRPr lang="en-US" altLang="ko-KR" sz="1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4"/>
            <a:ext cx="2162175" cy="36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19669"/>
            <a:ext cx="2028825" cy="364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smtClean="0"/>
              <a:t>instance.__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로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속성을 가질 경우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가진 속성과 </a:t>
            </a:r>
            <a:r>
              <a:rPr lang="ko-KR" altLang="en-US" dirty="0" err="1" smtClean="0"/>
              <a:t>메소들를</a:t>
            </a:r>
            <a:r>
              <a:rPr lang="ko-KR" altLang="en-US" dirty="0" smtClean="0"/>
              <a:t> 보여 줌</a:t>
            </a:r>
            <a:endParaRPr lang="en-US" altLang="ko-KR" sz="1800" dirty="0" smtClean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19"/>
            <a:ext cx="2880320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9557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Mutable &amp; immutable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smtClean="0"/>
              <a:t>객체가 생성되면 객체 내의 원소가 변경이 되는 지에 대한 기준을 가짐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645024"/>
            <a:ext cx="230425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mutabale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5157192"/>
            <a:ext cx="230425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immutabale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3928" y="377800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 내의 원소들이 변경이 가능함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3928" y="529191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 내의 원소들이 변경이 불가능함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Builtin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특</a:t>
            </a:r>
            <a:r>
              <a:rPr lang="ko-KR" altLang="en-US" dirty="0"/>
              <a:t>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 fontScale="85000" lnSpcReduction="20000"/>
          </a:bodyPr>
          <a:lstStyle/>
          <a:p>
            <a:pPr marL="320040" lvl="1" indent="0">
              <a:buNone/>
            </a:pPr>
            <a:r>
              <a:rPr lang="ko-KR" altLang="en-US" sz="3300" dirty="0" smtClean="0"/>
              <a:t>객체 내부에 정해진 값이 변경이 가능한지를 구분 </a:t>
            </a:r>
            <a:endParaRPr lang="en-US" altLang="ko-KR" sz="3300" dirty="0" smtClean="0"/>
          </a:p>
          <a:p>
            <a:pPr marL="594360" lvl="2" indent="0">
              <a:buNone/>
            </a:pPr>
            <a:r>
              <a:rPr lang="en-US" altLang="ko-KR" sz="3000" dirty="0" smtClean="0"/>
              <a:t>=&gt; </a:t>
            </a:r>
            <a:r>
              <a:rPr lang="ko-KR" altLang="en-US" sz="3000" dirty="0" smtClean="0"/>
              <a:t>컨테이너 타입 중에  실제 값이 정해지지 않은 </a:t>
            </a:r>
            <a:endParaRPr lang="en-US" altLang="ko-KR" sz="3000" dirty="0" smtClean="0"/>
          </a:p>
          <a:p>
            <a:pPr marL="594360" lvl="2" indent="0">
              <a:buNone/>
            </a:pPr>
            <a:r>
              <a:rPr lang="en-US" altLang="ko-KR" sz="3000" dirty="0"/>
              <a:t> </a:t>
            </a:r>
            <a:r>
              <a:rPr lang="en-US" altLang="ko-KR" sz="3000" dirty="0" smtClean="0"/>
              <a:t>     </a:t>
            </a:r>
            <a:r>
              <a:rPr lang="ko-KR" altLang="en-US" sz="3000" dirty="0" smtClean="0"/>
              <a:t>경우 요소들을 변경이 가능</a:t>
            </a:r>
            <a:endParaRPr lang="en-US" altLang="ko-KR" sz="3000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변경불가</a:t>
            </a:r>
            <a:r>
              <a:rPr lang="en-US" altLang="ko-KR" dirty="0" smtClean="0"/>
              <a:t>(immutable) 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complex,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unicode</a:t>
            </a:r>
            <a:r>
              <a:rPr lang="en-US" altLang="ko-KR" dirty="0"/>
              <a:t>/</a:t>
            </a:r>
            <a:r>
              <a:rPr lang="en-US" altLang="ko-KR" dirty="0" smtClean="0"/>
              <a:t>bytes, tuple, </a:t>
            </a:r>
            <a:r>
              <a:rPr lang="en-US" altLang="ko-KR" dirty="0" err="1" smtClean="0"/>
              <a:t>frozenset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변경가능</a:t>
            </a:r>
            <a:r>
              <a:rPr lang="en-US" altLang="ko-KR" dirty="0" smtClean="0"/>
              <a:t>(mutable) : list,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, set, bytes-array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85000" lnSpcReduction="20000"/>
          </a:bodyPr>
          <a:lstStyle/>
          <a:p>
            <a:pPr marL="320040" lvl="1" indent="0">
              <a:buNone/>
            </a:pPr>
            <a:r>
              <a:rPr lang="en-US" altLang="ko-KR" dirty="0"/>
              <a:t>Values </a:t>
            </a:r>
            <a:r>
              <a:rPr lang="ko-KR" altLang="en-US" dirty="0"/>
              <a:t>내부의 값을 변경이 가능한지 점검하여 값을 변경</a:t>
            </a:r>
            <a:r>
              <a:rPr lang="en-US" altLang="ko-KR" dirty="0"/>
              <a:t>.</a:t>
            </a:r>
          </a:p>
          <a:p>
            <a:pPr marL="320040" lvl="1" indent="0">
              <a:buNone/>
            </a:pPr>
            <a:r>
              <a:rPr lang="ko-KR" altLang="en-US" dirty="0"/>
              <a:t>특히 </a:t>
            </a:r>
            <a:r>
              <a:rPr lang="en-US" altLang="ko-KR" dirty="0"/>
              <a:t>variables, </a:t>
            </a:r>
            <a:r>
              <a:rPr lang="ko-KR" altLang="en-US" dirty="0"/>
              <a:t>함수 </a:t>
            </a:r>
            <a:r>
              <a:rPr lang="ko-KR" altLang="en-US" dirty="0" err="1"/>
              <a:t>파라미터에</a:t>
            </a:r>
            <a:r>
              <a:rPr lang="ko-KR" altLang="en-US" dirty="0"/>
              <a:t> 복사할 경우 실제 값 객체가 변경가능여부에 따라 다른 경우가 발생함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184576" cy="334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Data(Object) Type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2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객체는 변하지 않는 정체성 즉 하나의 </a:t>
            </a:r>
            <a:r>
              <a:rPr lang="ko-KR" altLang="en-US" dirty="0" err="1" smtClean="0"/>
              <a:t>구별가능한</a:t>
            </a:r>
            <a:r>
              <a:rPr lang="ko-KR" altLang="en-US" dirty="0" smtClean="0"/>
              <a:t> 것을 가지고 있고 그 안의 속성과 행위가 필요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547664" y="3203960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정체</a:t>
            </a:r>
            <a:r>
              <a:rPr lang="ko-KR" altLang="en-US" dirty="0"/>
              <a:t>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547664" y="4248076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547664" y="5292192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행</a:t>
            </a:r>
            <a:r>
              <a:rPr lang="ko-KR" altLang="en-US" dirty="0"/>
              <a:t>위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27984" y="4297277"/>
            <a:ext cx="978408" cy="67577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84984"/>
            <a:ext cx="24574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: 2.x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2.7 </a:t>
            </a:r>
            <a:r>
              <a:rPr lang="ko-KR" altLang="en-US" dirty="0" smtClean="0"/>
              <a:t>버전 키워드 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721628"/>
              </p:ext>
            </p:extLst>
          </p:nvPr>
        </p:nvGraphicFramePr>
        <p:xfrm>
          <a:off x="827584" y="2708923"/>
          <a:ext cx="7344816" cy="2664297"/>
        </p:xfrm>
        <a:graphic>
          <a:graphicData uri="http://schemas.openxmlformats.org/drawingml/2006/table">
            <a:tbl>
              <a:tblPr/>
              <a:tblGrid>
                <a:gridCol w="1448851"/>
                <a:gridCol w="2143139"/>
                <a:gridCol w="1876413"/>
                <a:gridCol w="1876413"/>
              </a:tblGrid>
              <a:tr h="29603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</a:rPr>
                        <a:t>Keyword</a:t>
                      </a:r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and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elif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print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else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import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raise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assert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except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return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break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try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class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finally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lambda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while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continue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not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with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def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or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yield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del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pass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40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5530"/>
            <a:ext cx="3752850" cy="362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 types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data type</a:t>
            </a:r>
            <a:r>
              <a:rPr lang="ko-KR" altLang="en-US" dirty="0" smtClean="0"/>
              <a:t>의 키워드는 클래스 객체이고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 객체를 구현해서 처리 </a:t>
            </a:r>
            <a:r>
              <a:rPr lang="en-US" altLang="ko-KR" dirty="0" smtClean="0"/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12160" y="405790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생성된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타입이 </a:t>
            </a:r>
            <a:r>
              <a:rPr lang="en-US" altLang="ko-KR" sz="1400" dirty="0" smtClean="0"/>
              <a:t>type </a:t>
            </a:r>
            <a:r>
              <a:rPr lang="ko-KR" altLang="en-US" sz="1400" dirty="0" smtClean="0"/>
              <a:t>클래스 객체를 상속여부 확인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043608" y="3723320"/>
            <a:ext cx="3384376" cy="3345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1" idx="1"/>
          </p:cNvCxnSpPr>
          <p:nvPr/>
        </p:nvCxnSpPr>
        <p:spPr>
          <a:xfrm>
            <a:off x="4427984" y="3890614"/>
            <a:ext cx="1584176" cy="4289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Python Class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특징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고려사항</a:t>
            </a:r>
            <a:r>
              <a:rPr lang="en-US" altLang="ko-KR" dirty="0" smtClean="0"/>
              <a:t>(2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4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상속 명기 필요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ko-KR" altLang="en-US" dirty="0" err="1" smtClean="0"/>
              <a:t>버전대는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상속을 명기하지 않으면 내부에 생성되는 것이 차이가 발생하고 타입도 상이</a:t>
            </a:r>
            <a:r>
              <a:rPr lang="en-US" altLang="ko-KR" dirty="0" smtClean="0"/>
              <a:t>(3</a:t>
            </a:r>
            <a:r>
              <a:rPr lang="ko-KR" altLang="en-US" dirty="0" smtClean="0"/>
              <a:t>버전에서는 통합됨</a:t>
            </a:r>
            <a:r>
              <a:rPr lang="en-US" altLang="ko-KR" dirty="0" smtClean="0"/>
              <a:t>)</a:t>
            </a:r>
            <a:endParaRPr lang="en-US" altLang="ko-KR" sz="1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35" y="3284984"/>
            <a:ext cx="4867275" cy="32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4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초기화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명으로 호출할 경우 인자를 받아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초기화</a:t>
            </a:r>
            <a:endParaRPr lang="en-US" altLang="ko-KR" sz="1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339752" y="3429000"/>
            <a:ext cx="4104456" cy="11161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 = Class</a:t>
            </a:r>
            <a:r>
              <a:rPr lang="ko-KR" altLang="en-US" dirty="0" smtClean="0">
                <a:solidFill>
                  <a:schemeClr val="tx1"/>
                </a:solidFill>
              </a:rPr>
              <a:t>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5085184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en-US" altLang="ko-KR" dirty="0" err="1" smtClean="0"/>
              <a:t>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상속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__(self, 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self.</a:t>
            </a:r>
            <a:r>
              <a:rPr lang="ko-KR" altLang="en-US" dirty="0" smtClean="0"/>
              <a:t>인자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인자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339752" y="5517232"/>
            <a:ext cx="3240360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5400000" flipH="1" flipV="1">
            <a:off x="3491880" y="4617132"/>
            <a:ext cx="1368152" cy="43204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i="1" dirty="0"/>
              <a:t>Explicit is better than implicit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/>
              <a:t> </a:t>
            </a:r>
            <a:r>
              <a:rPr lang="ko-KR" altLang="en-US" dirty="0" smtClean="0"/>
              <a:t>내에 명확히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정의해서 초기화하는 것이 </a:t>
            </a:r>
            <a:r>
              <a:rPr lang="ko-KR" altLang="en-US" dirty="0" err="1" smtClean="0"/>
              <a:t>파이써닉한</a:t>
            </a:r>
            <a:r>
              <a:rPr lang="ko-KR" altLang="en-US" dirty="0" smtClean="0"/>
              <a:t> 코딩</a:t>
            </a:r>
            <a:endParaRPr lang="en-US" altLang="ko-KR" sz="18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01008"/>
            <a:ext cx="3276600" cy="218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29000"/>
            <a:ext cx="34861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989737" y="4202707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89737" y="4797152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__</a:t>
            </a:r>
            <a:r>
              <a:rPr lang="en-US" altLang="ko-KR" sz="1400" b="1" dirty="0" err="1" smtClean="0"/>
              <a:t>init</a:t>
            </a:r>
            <a:r>
              <a:rPr lang="en-US" altLang="ko-KR" sz="1400" b="1" dirty="0" smtClean="0"/>
              <a:t>__      </a:t>
            </a:r>
            <a:r>
              <a:rPr lang="ko-KR" altLang="en-US" sz="1400" b="1" dirty="0" err="1" smtClean="0"/>
              <a:t>메소드로</a:t>
            </a:r>
            <a:r>
              <a:rPr lang="ko-KR" altLang="en-US" sz="1400" b="1" dirty="0" smtClean="0"/>
              <a:t>     수정</a:t>
            </a: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3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객체가 관리 영역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9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이름이 부여된 속성을 가짐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 </a:t>
            </a:r>
            <a:r>
              <a:rPr lang="ko-KR" altLang="en-US" dirty="0" smtClean="0"/>
              <a:t>내의 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가지고 </a:t>
            </a:r>
            <a:r>
              <a:rPr lang="en-US" altLang="ko-KR" dirty="0" smtClean="0"/>
              <a:t>bind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를 처리</a:t>
            </a:r>
            <a:endParaRPr lang="ko-KR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68351"/>
            <a:ext cx="56673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호</a:t>
            </a:r>
            <a:r>
              <a:rPr lang="ko-KR" altLang="en-US" dirty="0"/>
              <a:t>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6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: print(2.x)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2.x</a:t>
            </a:r>
            <a:r>
              <a:rPr lang="ko-KR" altLang="en-US" dirty="0" smtClean="0"/>
              <a:t>버전을 </a:t>
            </a:r>
            <a:r>
              <a:rPr lang="en-US" altLang="ko-KR" dirty="0" smtClean="0"/>
              <a:t>3.</a:t>
            </a:r>
            <a:r>
              <a:rPr lang="ko-KR" altLang="en-US" dirty="0" smtClean="0"/>
              <a:t>버전처럼 사용하려면 </a:t>
            </a:r>
            <a:r>
              <a:rPr lang="en-US" altLang="ko-KR" dirty="0" smtClean="0"/>
              <a:t>__future__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print</a:t>
            </a:r>
            <a:r>
              <a:rPr lang="ko-KR" altLang="en-US" dirty="0" smtClean="0"/>
              <a:t>를 함수로 사용해야 함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096344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19881"/>
            <a:ext cx="32194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067944" y="4489733"/>
            <a:ext cx="64807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클래스도 함수처럼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를 함수처럼 호출해서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를 생성</a:t>
            </a:r>
            <a:endParaRPr lang="ko-KR" altLang="en-US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34" y="3429000"/>
            <a:ext cx="33909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변수 정의 및 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속성의 변수는 </a:t>
            </a:r>
            <a:r>
              <a:rPr lang="en-US" altLang="ko-KR" dirty="0" smtClean="0"/>
              <a:t>public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Class </a:t>
            </a:r>
            <a:r>
              <a:rPr lang="ko-KR" altLang="en-US" sz="2800" dirty="0" smtClean="0"/>
              <a:t>속성의 변수도 항상 초기화를 하고 클래스 함수를 정의해서 </a:t>
            </a:r>
            <a:r>
              <a:rPr lang="en-US" altLang="ko-KR" sz="2800" dirty="0" smtClean="0"/>
              <a:t>runtime</a:t>
            </a:r>
            <a:r>
              <a:rPr lang="ko-KR" altLang="en-US" sz="2800" dirty="0" smtClean="0"/>
              <a:t>에 할당도 가능</a:t>
            </a:r>
            <a:endParaRPr lang="ko-KR" altLang="en-US" sz="2800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6" y="2852936"/>
            <a:ext cx="7686675" cy="310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10816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statcimethod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 </a:t>
            </a:r>
            <a:r>
              <a:rPr lang="ko-KR" altLang="en-US" dirty="0" smtClean="0"/>
              <a:t>내의 속성에는 함수가 할당되지만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로 인식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는 단순히 함수를 클래스에서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처럼 사용해서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이 변경되지 않음</a:t>
            </a:r>
            <a:endParaRPr lang="ko-KR" altLang="en-US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52936"/>
            <a:ext cx="5791200" cy="377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메소드는</a:t>
            </a:r>
            <a:r>
              <a:rPr lang="ko-KR" altLang="en-US" dirty="0" smtClean="0"/>
              <a:t> 오버로딩 불가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이름으로 식별하여 찾기에 </a:t>
            </a:r>
            <a:r>
              <a:rPr lang="ko-KR" altLang="en-US" sz="2800" dirty="0" err="1" smtClean="0"/>
              <a:t>메소드에</a:t>
            </a:r>
            <a:r>
              <a:rPr lang="ko-KR" altLang="en-US" sz="2800" dirty="0" smtClean="0"/>
              <a:t> 대한 </a:t>
            </a:r>
            <a:r>
              <a:rPr lang="ko-KR" altLang="en-US" sz="2800" dirty="0" err="1" smtClean="0"/>
              <a:t>시그너처를</a:t>
            </a:r>
            <a:r>
              <a:rPr lang="ko-KR" altLang="en-US" sz="2800" dirty="0" smtClean="0"/>
              <a:t> 구별하지 않음</a:t>
            </a:r>
            <a:endParaRPr lang="ko-KR" altLang="en-US" sz="28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42" y="3861048"/>
            <a:ext cx="57626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4149080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정의 되었지만 마지막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가 처리됨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61290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실행환경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3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실행환경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객체 생성이 먼저 되므로 변수 할당이 없어도 실제 객체만으로 실행이 됨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3744416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3573016"/>
            <a:ext cx="216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은 글로벌 함수이지만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내에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할당하면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환경에서 실행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 대치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스페셜메소드는</a:t>
            </a:r>
            <a:r>
              <a:rPr lang="ko-KR" altLang="en-US" dirty="0" smtClean="0"/>
              <a:t> 연산자를 대치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class object</a:t>
            </a:r>
            <a:r>
              <a:rPr lang="ko-KR" altLang="en-US" dirty="0" smtClean="0"/>
              <a:t>를 만들고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하면 연산자가 </a:t>
            </a:r>
            <a:r>
              <a:rPr lang="ko-KR" altLang="en-US" dirty="0" err="1" smtClean="0"/>
              <a:t>스페셜메소드로</a:t>
            </a:r>
            <a:r>
              <a:rPr lang="ko-KR" altLang="en-US" dirty="0" smtClean="0"/>
              <a:t> 대치됨</a:t>
            </a: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068960"/>
            <a:ext cx="3705225" cy="35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상속시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오버라이딩처럼하면</a:t>
            </a:r>
            <a:r>
              <a:rPr lang="ko-KR" altLang="en-US" dirty="0" smtClean="0"/>
              <a:t> 연산자로 사용이 가능하고 상위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연산자도 사용이 가능</a:t>
            </a:r>
            <a:endParaRPr lang="ko-KR" altLang="en-US" dirty="0"/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95" y="2852936"/>
            <a:ext cx="3305175" cy="351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: 3.x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3.x </a:t>
            </a:r>
            <a:r>
              <a:rPr lang="ko-KR" altLang="en-US" dirty="0" smtClean="0"/>
              <a:t>버전 키워드 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19632"/>
              </p:ext>
            </p:extLst>
          </p:nvPr>
        </p:nvGraphicFramePr>
        <p:xfrm>
          <a:off x="827584" y="2708923"/>
          <a:ext cx="7344816" cy="2673064"/>
        </p:xfrm>
        <a:graphic>
          <a:graphicData uri="http://schemas.openxmlformats.org/drawingml/2006/table">
            <a:tbl>
              <a:tblPr/>
              <a:tblGrid>
                <a:gridCol w="1656184"/>
                <a:gridCol w="1935806"/>
                <a:gridCol w="1876413"/>
                <a:gridCol w="1876413"/>
              </a:tblGrid>
              <a:tr h="29603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</a:rPr>
                        <a:t>Keyword</a:t>
                      </a:r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and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import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raise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else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return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assert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except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try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break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finally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lambda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while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class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effectLst/>
                        </a:rPr>
                        <a:t> nonlocal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with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continue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not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yield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def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del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pass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상속과 위임의 차이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인터프리터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622067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인터프리터 언어이므로 동적으로 관계를 맺는다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class object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 object</a:t>
            </a:r>
            <a:r>
              <a:rPr lang="ko-KR" altLang="en-US" dirty="0" smtClean="0"/>
              <a:t>의이므로  </a:t>
            </a:r>
            <a:r>
              <a:rPr lang="ko-KR" altLang="en-US" dirty="0" err="1" smtClean="0"/>
              <a:t>인스턴스인</a:t>
            </a:r>
            <a:r>
              <a:rPr lang="ko-KR" altLang="en-US" dirty="0" smtClean="0"/>
              <a:t> 관계를 유지하므로 위임 처럼 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24528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90077"/>
              </p:ext>
            </p:extLst>
          </p:nvPr>
        </p:nvGraphicFramePr>
        <p:xfrm>
          <a:off x="755576" y="3717032"/>
          <a:ext cx="7632850" cy="245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5"/>
                <a:gridCol w="3816425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상속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(inheritance)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(Delegation)﻿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Has a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정적인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동적인 관계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클래스 간의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인스턴스</a:t>
                      </a:r>
                      <a:r>
                        <a:rPr lang="ko-KR" altLang="en-US" sz="1200" dirty="0" smtClean="0"/>
                        <a:t> 간의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컴파일시점에서 결정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런타임 시점에서 결정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상속은 위임이다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</a:t>
            </a:r>
            <a:r>
              <a:rPr lang="ko-KR" altLang="en-US" dirty="0" smtClean="0"/>
              <a:t>가 상속을 받으면 그 상속 받은 클래스의 모든 속성을 사용할 수 있도록 위임되어 실제 사용된 가능</a:t>
            </a:r>
            <a:endParaRPr lang="ko-KR" altLang="en-US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852936"/>
            <a:ext cx="3486150" cy="337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호출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6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Bound/unbound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인스턴스이름으로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 </a:t>
            </a:r>
            <a:r>
              <a:rPr lang="en-US" altLang="ko-KR" dirty="0" smtClean="0"/>
              <a:t>bounding </a:t>
            </a:r>
            <a:r>
              <a:rPr lang="ko-KR" altLang="en-US" dirty="0" smtClean="0"/>
              <a:t>처리 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이름으로 호출 시에는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인자로 제공해서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89040"/>
            <a:ext cx="51625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Bound </a:t>
            </a:r>
            <a:r>
              <a:rPr lang="ko-KR" altLang="en-US" dirty="0" smtClean="0"/>
              <a:t>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인자로 </a:t>
            </a:r>
            <a:r>
              <a:rPr lang="en-US" altLang="ko-KR" dirty="0" smtClean="0"/>
              <a:t>self, </a:t>
            </a:r>
            <a:r>
              <a:rPr lang="en-US" altLang="ko-KR" dirty="0" err="1" smtClean="0"/>
              <a:t>cls</a:t>
            </a:r>
            <a:r>
              <a:rPr lang="ko-KR" altLang="en-US" dirty="0" smtClean="0"/>
              <a:t>를 정의되어 있는 것에 따라 매칭시켜야 됨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727366"/>
              </p:ext>
            </p:extLst>
          </p:nvPr>
        </p:nvGraphicFramePr>
        <p:xfrm>
          <a:off x="611560" y="3789041"/>
          <a:ext cx="8153400" cy="2160238"/>
        </p:xfrm>
        <a:graphic>
          <a:graphicData uri="http://schemas.openxmlformats.org/drawingml/2006/table">
            <a:tbl>
              <a:tblPr/>
              <a:tblGrid>
                <a:gridCol w="2717800"/>
                <a:gridCol w="2717800"/>
                <a:gridCol w="2717800"/>
              </a:tblGrid>
              <a:tr h="6353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effectLst/>
                        </a:rPr>
                        <a:t>Transformation</a:t>
                      </a:r>
                      <a:endParaRPr lang="en-US" sz="16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Called from an Object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Called from a Class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Instance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method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</a:t>
                      </a:r>
                      <a:r>
                        <a:rPr lang="en-US" sz="1400" dirty="0" err="1" smtClean="0">
                          <a:effectLst/>
                        </a:rPr>
                        <a:t>obj</a:t>
                      </a:r>
                      <a:r>
                        <a:rPr lang="en-US" sz="1400" dirty="0" smtClean="0">
                          <a:effectLst/>
                        </a:rPr>
                        <a:t>,*</a:t>
                      </a:r>
                      <a:r>
                        <a:rPr lang="en-US" sz="1400" dirty="0" err="1" smtClean="0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Static method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f(*args)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Class method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와 함수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함수는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이외의 영역에 정의된 것을 말하고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내부에 정의된 것을 말함 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31813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4365104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Instance.method</a:t>
            </a:r>
            <a:r>
              <a:rPr lang="en-US" altLang="ko-KR" dirty="0" smtClean="0"/>
              <a:t> = function </a:t>
            </a:r>
            <a:r>
              <a:rPr lang="ko-KR" altLang="en-US" dirty="0" smtClean="0"/>
              <a:t>을 할당한 것은 기존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처리하지 않고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내에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라는 함수를 처리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5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내부에 함수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내에 함수 정의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내에 함수를 정의하면 내부적으로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처리하므로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오류를 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780928"/>
            <a:ext cx="5819775" cy="393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print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9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내에 함수 정의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내에 외부 함수를 변수에 할당해도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에러가 남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4791075" cy="354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내에 함수 해결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내에 함수를 정의하면 내부적으로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처리하므로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로 처리해야 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3909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8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3212976"/>
            <a:ext cx="808362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en-US" altLang="ko-KR" sz="6000" dirty="0" smtClean="0"/>
              <a:t>namespace</a:t>
            </a:r>
            <a:br>
              <a:rPr lang="en-US" altLang="ko-KR" sz="6000" dirty="0" smtClean="0"/>
            </a:br>
            <a:r>
              <a:rPr lang="ko-KR" altLang="en-US" sz="6000" dirty="0" smtClean="0"/>
              <a:t>관리기</a:t>
            </a:r>
            <a:r>
              <a:rPr lang="ko-KR" altLang="en-US" sz="6000" dirty="0"/>
              <a:t>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0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class/instance</a:t>
            </a:r>
            <a:r>
              <a:rPr lang="ko-KR" altLang="en-US" dirty="0" smtClean="0"/>
              <a:t>는 내부 관리용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으로 관리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450912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class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501615" y="450912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__</a:t>
            </a:r>
            <a:r>
              <a:rPr lang="en-US" altLang="ko-KR" b="1" dirty="0" err="1" smtClean="0"/>
              <a:t>dict</a:t>
            </a:r>
            <a:r>
              <a:rPr lang="en-US" altLang="ko-KR" b="1" dirty="0" smtClean="0"/>
              <a:t>__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115616" y="558924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instance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4504658" y="558924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__</a:t>
            </a:r>
            <a:r>
              <a:rPr lang="en-US" altLang="ko-KR" b="1" dirty="0" err="1" smtClean="0"/>
              <a:t>dict</a:t>
            </a:r>
            <a:r>
              <a:rPr lang="en-US" altLang="ko-KR" b="1" dirty="0" smtClean="0"/>
              <a:t>__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115616" y="342900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Base class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4501615" y="342900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__</a:t>
            </a:r>
            <a:r>
              <a:rPr lang="en-US" altLang="ko-KR" b="1" dirty="0" err="1" smtClean="0"/>
              <a:t>dict</a:t>
            </a:r>
            <a:r>
              <a:rPr lang="en-US" altLang="ko-KR" b="1" dirty="0" smtClean="0"/>
              <a:t>__</a:t>
            </a:r>
            <a:endParaRPr lang="ko-KR" altLang="en-US" b="1" dirty="0"/>
          </a:p>
        </p:txBody>
      </p:sp>
      <p:cxnSp>
        <p:nvCxnSpPr>
          <p:cNvPr id="5" name="직선 화살표 연결선 4"/>
          <p:cNvCxnSpPr>
            <a:stCxn id="10" idx="3"/>
            <a:endCxn id="11" idx="1"/>
          </p:cNvCxnSpPr>
          <p:nvPr/>
        </p:nvCxnSpPr>
        <p:spPr>
          <a:xfrm>
            <a:off x="3563888" y="3789040"/>
            <a:ext cx="93772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3" idx="3"/>
            <a:endCxn id="7" idx="1"/>
          </p:cNvCxnSpPr>
          <p:nvPr/>
        </p:nvCxnSpPr>
        <p:spPr>
          <a:xfrm>
            <a:off x="3563888" y="4869160"/>
            <a:ext cx="93772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3"/>
            <a:endCxn id="9" idx="1"/>
          </p:cNvCxnSpPr>
          <p:nvPr/>
        </p:nvCxnSpPr>
        <p:spPr>
          <a:xfrm>
            <a:off x="3563888" y="5949280"/>
            <a:ext cx="94077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" idx="0"/>
            <a:endCxn id="10" idx="2"/>
          </p:cNvCxnSpPr>
          <p:nvPr/>
        </p:nvCxnSpPr>
        <p:spPr>
          <a:xfrm flipV="1">
            <a:off x="2339752" y="4149080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" idx="2"/>
            <a:endCxn id="8" idx="0"/>
          </p:cNvCxnSpPr>
          <p:nvPr/>
        </p:nvCxnSpPr>
        <p:spPr>
          <a:xfrm>
            <a:off x="2339752" y="5229200"/>
            <a:ext cx="0" cy="3600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6200000">
            <a:off x="6233324" y="4575988"/>
            <a:ext cx="27786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64945" y="4688269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참조기</a:t>
            </a:r>
            <a:r>
              <a:rPr lang="ko-KR" altLang="en-US"/>
              <a:t>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없는 것은 </a:t>
            </a:r>
            <a:r>
              <a:rPr lang="en-US" altLang="ko-KR" dirty="0" smtClean="0"/>
              <a:t>base class </a:t>
            </a:r>
            <a:r>
              <a:rPr lang="ko-KR" altLang="en-US" dirty="0" smtClean="0"/>
              <a:t>내를 </a:t>
            </a:r>
            <a:r>
              <a:rPr lang="ko-KR" altLang="en-US" dirty="0" err="1" smtClean="0"/>
              <a:t>검색해처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3308052"/>
            <a:ext cx="2520280" cy="2880320"/>
            <a:chOff x="1115616" y="3429000"/>
            <a:chExt cx="5837314" cy="2880320"/>
          </a:xfrm>
        </p:grpSpPr>
        <p:sp>
          <p:nvSpPr>
            <p:cNvPr id="3" name="직사각형 2"/>
            <p:cNvSpPr/>
            <p:nvPr/>
          </p:nvSpPr>
          <p:spPr>
            <a:xfrm>
              <a:off x="1115616" y="450912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class</a:t>
              </a:r>
              <a:endParaRPr lang="ko-KR" altLang="en-US" sz="14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01615" y="450912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__</a:t>
              </a:r>
              <a:r>
                <a:rPr lang="en-US" altLang="ko-KR" sz="1400" b="1" dirty="0" err="1" smtClean="0"/>
                <a:t>dict</a:t>
              </a:r>
              <a:r>
                <a:rPr lang="en-US" altLang="ko-KR" sz="1400" b="1" dirty="0" smtClean="0"/>
                <a:t>__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5616" y="558924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instance</a:t>
              </a:r>
              <a:endParaRPr lang="ko-KR" altLang="en-US" sz="14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504658" y="558924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__</a:t>
              </a:r>
              <a:r>
                <a:rPr lang="en-US" altLang="ko-KR" sz="1400" b="1" dirty="0" err="1" smtClean="0"/>
                <a:t>dict</a:t>
              </a:r>
              <a:r>
                <a:rPr lang="en-US" altLang="ko-KR" sz="1400" b="1" dirty="0" smtClean="0"/>
                <a:t>__</a:t>
              </a:r>
              <a:endParaRPr lang="ko-KR" altLang="en-US" sz="14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15616" y="342900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Base class</a:t>
              </a:r>
              <a:endParaRPr lang="ko-KR" altLang="en-US" sz="14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501615" y="342900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__</a:t>
              </a:r>
              <a:r>
                <a:rPr lang="en-US" altLang="ko-KR" sz="1400" b="1" dirty="0" err="1" smtClean="0"/>
                <a:t>dict</a:t>
              </a:r>
              <a:r>
                <a:rPr lang="en-US" altLang="ko-KR" sz="1400" b="1" dirty="0" smtClean="0"/>
                <a:t>__</a:t>
              </a:r>
              <a:endParaRPr lang="ko-KR" altLang="en-US" sz="1400" b="1" dirty="0"/>
            </a:p>
          </p:txBody>
        </p:sp>
        <p:cxnSp>
          <p:nvCxnSpPr>
            <p:cNvPr id="5" name="직선 화살표 연결선 4"/>
            <p:cNvCxnSpPr>
              <a:stCxn id="10" idx="3"/>
              <a:endCxn id="11" idx="1"/>
            </p:cNvCxnSpPr>
            <p:nvPr/>
          </p:nvCxnSpPr>
          <p:spPr>
            <a:xfrm>
              <a:off x="3563888" y="3789040"/>
              <a:ext cx="937727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3" idx="3"/>
              <a:endCxn id="7" idx="1"/>
            </p:cNvCxnSpPr>
            <p:nvPr/>
          </p:nvCxnSpPr>
          <p:spPr>
            <a:xfrm>
              <a:off x="3563888" y="4869160"/>
              <a:ext cx="937727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8" idx="3"/>
              <a:endCxn id="9" idx="1"/>
            </p:cNvCxnSpPr>
            <p:nvPr/>
          </p:nvCxnSpPr>
          <p:spPr>
            <a:xfrm>
              <a:off x="3563888" y="5949280"/>
              <a:ext cx="940770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3" idx="0"/>
              <a:endCxn id="10" idx="2"/>
            </p:cNvCxnSpPr>
            <p:nvPr/>
          </p:nvCxnSpPr>
          <p:spPr>
            <a:xfrm flipV="1">
              <a:off x="2339752" y="4149080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3" idx="2"/>
              <a:endCxn id="8" idx="0"/>
            </p:cNvCxnSpPr>
            <p:nvPr/>
          </p:nvCxnSpPr>
          <p:spPr>
            <a:xfrm>
              <a:off x="2339752" y="5229200"/>
              <a:ext cx="0" cy="36004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오른쪽 화살표 18"/>
          <p:cNvSpPr/>
          <p:nvPr/>
        </p:nvSpPr>
        <p:spPr>
          <a:xfrm rot="16200000">
            <a:off x="2056860" y="4556752"/>
            <a:ext cx="27786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95202" y="6260380"/>
            <a:ext cx="294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참조기</a:t>
            </a:r>
            <a:r>
              <a:rPr lang="ko-KR" altLang="en-US" dirty="0"/>
              <a:t>준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392264"/>
            <a:ext cx="42767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7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자식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관리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별로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관리되고 있음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상속관계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9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parent class/child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별로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관리되고 있음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44196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platform module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platform </a:t>
            </a:r>
            <a:r>
              <a:rPr lang="ko-KR" altLang="en-US" dirty="0" smtClean="0"/>
              <a:t>모듈을 이용해서 현재 컴퓨터 내의 환경을 확인할 수 있음</a:t>
            </a:r>
            <a:endParaRPr lang="en-US" altLang="ko-KR" dirty="0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3384376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Print : 2.7</a:t>
            </a:r>
            <a:r>
              <a:rPr lang="ko-KR" altLang="en-US" dirty="0" smtClean="0"/>
              <a:t>버전일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p</a:t>
            </a:r>
            <a:r>
              <a:rPr lang="en-US" altLang="ko-KR" sz="2800" dirty="0" smtClean="0"/>
              <a:t>rint</a:t>
            </a:r>
            <a:r>
              <a:rPr lang="ko-KR" altLang="en-US" sz="2800" dirty="0" smtClean="0"/>
              <a:t> 키워드라 </a:t>
            </a:r>
            <a:r>
              <a:rPr lang="ko-KR" altLang="en-US" sz="2800" dirty="0" err="1" smtClean="0"/>
              <a:t>표현식에</a:t>
            </a:r>
            <a:r>
              <a:rPr lang="ko-KR" altLang="en-US" sz="2800" dirty="0" smtClean="0"/>
              <a:t> 사용시 오류가 발생하므로 별도의 함수를 지정해서 처리</a:t>
            </a:r>
            <a:endParaRPr lang="en-US" altLang="ko-KR" sz="28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114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3068960"/>
            <a:ext cx="57531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7054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list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63" y="3068960"/>
            <a:ext cx="59150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5810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내장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상속할 경우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상속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를 상속하는 사용자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만들어짐</a:t>
            </a:r>
            <a:endParaRPr lang="en-US" altLang="ko-KR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3672408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상속 </a:t>
            </a:r>
            <a:r>
              <a:rPr lang="en-US" altLang="ko-KR" dirty="0" smtClean="0"/>
              <a:t>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819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list class</a:t>
            </a:r>
            <a:r>
              <a:rPr lang="ko-KR" altLang="en-US" dirty="0" smtClean="0"/>
              <a:t>를 상속하는 사용자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만들어지고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내부적으로 검색이 가능하도록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17032"/>
            <a:ext cx="3614539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23728" y="4509120"/>
            <a:ext cx="3024336" cy="493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56176" y="4221088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 할당된 것이 </a:t>
            </a:r>
            <a:r>
              <a:rPr lang="en-US" altLang="ko-KR" dirty="0" smtClean="0"/>
              <a:t>list</a:t>
            </a:r>
            <a:r>
              <a:rPr lang="ko-KR" altLang="en-US" dirty="0"/>
              <a:t> </a:t>
            </a:r>
            <a:r>
              <a:rPr lang="ko-KR" altLang="en-US" dirty="0" smtClean="0"/>
              <a:t>객체이므로 정확히 명기해줘야 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외부 함수를 내부 </a:t>
            </a:r>
            <a:r>
              <a:rPr lang="ko-KR" altLang="en-US" dirty="0" err="1" smtClean="0"/>
              <a:t>메소드화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/>
              <a:t> </a:t>
            </a:r>
            <a:r>
              <a:rPr lang="ko-KR" altLang="en-US" dirty="0" smtClean="0"/>
              <a:t>내의 속성을 항상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0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</a:t>
            </a:r>
            <a:r>
              <a:rPr lang="ko-KR" altLang="en-US" dirty="0" smtClean="0"/>
              <a:t>를 만들고 내부 속성으로 항상 추가가 가능</a:t>
            </a:r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5"/>
            <a:ext cx="2924175" cy="349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013176"/>
            <a:ext cx="396044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65514" y="2952612"/>
            <a:ext cx="2808312" cy="12567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52020" y="3211677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외부에 함수 정의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 flipV="1">
            <a:off x="3873826" y="3396343"/>
            <a:ext cx="878194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04420" y="421446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내부에 속성 즉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함수 할당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64501" y="4361805"/>
            <a:ext cx="2808312" cy="7953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13" idx="1"/>
          </p:cNvCxnSpPr>
          <p:nvPr/>
        </p:nvCxnSpPr>
        <p:spPr>
          <a:xfrm flipV="1">
            <a:off x="3873826" y="4537628"/>
            <a:ext cx="1030594" cy="2218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0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3212976"/>
            <a:ext cx="750756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참조 변수 정의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2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Runtime </a:t>
            </a:r>
            <a:r>
              <a:rPr lang="ko-KR" altLang="en-US" dirty="0" smtClean="0"/>
              <a:t>속성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class/instance </a:t>
            </a:r>
            <a:r>
              <a:rPr lang="ko-KR" altLang="en-US" dirty="0" smtClean="0"/>
              <a:t>속성 관리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584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class/</a:t>
            </a:r>
            <a:r>
              <a:rPr lang="en-US" altLang="ko-KR" dirty="0" err="1" smtClean="0"/>
              <a:t>instace</a:t>
            </a:r>
            <a:r>
              <a:rPr lang="ko-KR" altLang="en-US" dirty="0" smtClean="0"/>
              <a:t>는 별도의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속성관리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가 존재해서 실시간으로 추가나 삭제 등이 가능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356992"/>
            <a:ext cx="6337300" cy="280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class/instance runtime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0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class/</a:t>
            </a:r>
            <a:r>
              <a:rPr lang="en-US" altLang="ko-KR" dirty="0" err="1" smtClean="0"/>
              <a:t>instace</a:t>
            </a:r>
            <a:r>
              <a:rPr lang="ko-KR" altLang="en-US" dirty="0" smtClean="0"/>
              <a:t>는 열려있어 내부에 속성이나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에 추가해서 처리 가능 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02" y="3212976"/>
            <a:ext cx="56483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7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Global </a:t>
            </a:r>
            <a:r>
              <a:rPr lang="ko-KR" altLang="en-US" dirty="0" smtClean="0"/>
              <a:t>변수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8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: global </a:t>
            </a:r>
            <a:r>
              <a:rPr lang="ko-KR" altLang="en-US" dirty="0" smtClean="0"/>
              <a:t>변수 참조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변수를 사용하면 함수처럼 사용할 수 있음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40" y="3212976"/>
            <a:ext cx="57816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67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: class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내부의 로컬처럼 인식되어 처리 됨 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40767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636912"/>
            <a:ext cx="6477000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멤버 </a:t>
            </a:r>
            <a:r>
              <a:rPr lang="ko-KR" altLang="en-US" sz="6000" dirty="0" err="1" smtClean="0"/>
              <a:t>메소드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r>
              <a:rPr lang="en-US" altLang="ko-KR" sz="6000" dirty="0" smtClean="0"/>
              <a:t>(binding)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126370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구별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일반 함수와 차이점은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인자가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3873822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내부 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메소드로</a:t>
            </a:r>
            <a:r>
              <a:rPr lang="ko-KR" altLang="en-US" sz="1600" dirty="0" smtClean="0"/>
              <a:t> 사용할 함수를 외부에 정의</a:t>
            </a:r>
            <a:endParaRPr lang="en-US" altLang="ko-KR" sz="1600" dirty="0" smtClean="0"/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 </a:t>
            </a:r>
            <a:r>
              <a:rPr lang="ko-KR" altLang="en-US" sz="1600" dirty="0" smtClean="0">
                <a:sym typeface="Wingdings" panose="05000000000000000000" pitchFamily="2" charset="2"/>
              </a:rPr>
              <a:t>함수로 인식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71600" y="522920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클래스에서 외부함수를 </a:t>
            </a:r>
            <a:r>
              <a:rPr lang="ko-KR" altLang="en-US" sz="1600" dirty="0" err="1" smtClean="0"/>
              <a:t>메소드로</a:t>
            </a:r>
            <a:r>
              <a:rPr lang="ko-KR" altLang="en-US" sz="1600" dirty="0" smtClean="0"/>
              <a:t> 정의</a:t>
            </a:r>
            <a:endParaRPr lang="en-US" altLang="ko-KR" sz="1600" dirty="0" smtClean="0"/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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인스턴스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sz="1600" dirty="0" smtClean="0">
                <a:sym typeface="Wingdings" panose="05000000000000000000" pitchFamily="2" charset="2"/>
              </a:rPr>
              <a:t> 인식</a:t>
            </a:r>
            <a:endParaRPr lang="ko-KR" altLang="en-US" sz="16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45024"/>
            <a:ext cx="36099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1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method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Binding instance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에서 실제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되는 영역이  곧 실행 영역으로 인식한다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27584" y="3645024"/>
            <a:ext cx="266429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 Foo() 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def</a:t>
            </a:r>
            <a:r>
              <a:rPr lang="en-US" altLang="ko-KR" sz="1200" b="1" dirty="0"/>
              <a:t> __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__(</a:t>
            </a:r>
            <a:r>
              <a:rPr lang="en-US" altLang="ko-KR" sz="1200" b="1" dirty="0" err="1"/>
              <a:t>self,name</a:t>
            </a:r>
            <a:r>
              <a:rPr lang="en-US" altLang="ko-KR" sz="1200" b="1" dirty="0"/>
              <a:t>=None) :</a:t>
            </a:r>
          </a:p>
          <a:p>
            <a:r>
              <a:rPr lang="en-US" altLang="ko-KR" sz="1200" b="1" dirty="0"/>
              <a:t>        </a:t>
            </a:r>
            <a:r>
              <a:rPr lang="en-US" altLang="ko-KR" sz="1200" b="1" dirty="0" smtClean="0"/>
              <a:t> self.name </a:t>
            </a:r>
            <a:r>
              <a:rPr lang="en-US" altLang="ko-KR" sz="1200" b="1" dirty="0"/>
              <a:t>= name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940152" y="3789040"/>
            <a:ext cx="14401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#context</a:t>
            </a:r>
          </a:p>
          <a:p>
            <a:r>
              <a:rPr lang="en-US" altLang="ko-KR" sz="1200" b="1" dirty="0" smtClean="0"/>
              <a:t>Instance foo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71900" y="347274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</a:t>
            </a:r>
            <a:r>
              <a:rPr lang="en-US" altLang="ko-KR" sz="1400" dirty="0" smtClean="0"/>
              <a:t>oo = Foo(“Dahl”)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535693" y="3861048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Foo.__</a:t>
            </a:r>
            <a:r>
              <a:rPr lang="en-US" altLang="ko-KR" sz="1400" dirty="0" err="1" smtClean="0"/>
              <a:t>init</a:t>
            </a:r>
            <a:r>
              <a:rPr lang="en-US" altLang="ko-KR" sz="1400" dirty="0" smtClean="0"/>
              <a:t>__(</a:t>
            </a:r>
            <a:r>
              <a:rPr lang="en-US" altLang="ko-KR" sz="1400" dirty="0" err="1" smtClean="0"/>
              <a:t>foo,”Dahl</a:t>
            </a:r>
            <a:r>
              <a:rPr lang="en-US" altLang="ko-KR" sz="1400" dirty="0" smtClean="0"/>
              <a:t>”)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3491880" y="4293096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940152" y="5517232"/>
            <a:ext cx="144016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{'name': 'Dahl'}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52320" y="577477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</a:t>
            </a:r>
            <a:r>
              <a:rPr lang="en-US" altLang="ko-KR" sz="1200" dirty="0" smtClean="0"/>
              <a:t>oo.__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6660232" y="479715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8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function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Binding instance: 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에서 실제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되는 영역이  곧 실행 영역으로 인식한다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27584" y="4293096"/>
            <a:ext cx="3240360" cy="9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 Foo() 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def</a:t>
            </a:r>
            <a:r>
              <a:rPr lang="en-US" altLang="ko-KR" sz="1200" b="1" dirty="0"/>
              <a:t> __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__(</a:t>
            </a:r>
            <a:r>
              <a:rPr lang="en-US" altLang="ko-KR" sz="1200" b="1" dirty="0" err="1"/>
              <a:t>self,name</a:t>
            </a:r>
            <a:r>
              <a:rPr lang="en-US" altLang="ko-KR" sz="1200" b="1" dirty="0"/>
              <a:t>=None) :</a:t>
            </a:r>
          </a:p>
          <a:p>
            <a:r>
              <a:rPr lang="en-US" altLang="ko-KR" sz="1200" b="1" dirty="0"/>
              <a:t>        self.name = name</a:t>
            </a:r>
          </a:p>
          <a:p>
            <a:r>
              <a:rPr lang="en-US" altLang="ko-KR" sz="1200" b="1" dirty="0"/>
              <a:t>    bar = </a:t>
            </a:r>
            <a:r>
              <a:rPr lang="en-US" altLang="ko-KR" sz="1200" b="1" dirty="0" err="1"/>
              <a:t>external_bar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6228184" y="4402081"/>
            <a:ext cx="1656184" cy="762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#context</a:t>
            </a:r>
          </a:p>
          <a:p>
            <a:r>
              <a:rPr lang="en-US" altLang="ko-KR" sz="1200" b="1" dirty="0" smtClean="0"/>
              <a:t>Instance foo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4016097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</a:t>
            </a:r>
            <a:r>
              <a:rPr lang="en-US" altLang="ko-KR" sz="1200" dirty="0" smtClean="0"/>
              <a:t>oo = Foo(“Dahl”)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4293096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Foo.__</a:t>
            </a:r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__(</a:t>
            </a:r>
            <a:r>
              <a:rPr lang="en-US" altLang="ko-KR" sz="1200" dirty="0" err="1" smtClean="0"/>
              <a:t>foo,”Dahl</a:t>
            </a:r>
            <a:r>
              <a:rPr lang="en-US" altLang="ko-KR" sz="1200" dirty="0" smtClean="0"/>
              <a:t>”)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4067944" y="4783529"/>
            <a:ext cx="21602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228184" y="5709902"/>
            <a:ext cx="1656184" cy="743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{'</a:t>
            </a:r>
            <a:r>
              <a:rPr lang="en-US" altLang="ko-KR" sz="1200" b="1" dirty="0" err="1"/>
              <a:t>lastname</a:t>
            </a:r>
            <a:r>
              <a:rPr lang="en-US" altLang="ko-KR" sz="1200" b="1" dirty="0"/>
              <a:t>': 'Moon', 'name': 'Yong'}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04251" y="60081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</a:t>
            </a:r>
            <a:r>
              <a:rPr lang="en-US" altLang="ko-KR" sz="1200" dirty="0" smtClean="0"/>
              <a:t>oo.__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7056276" y="5164977"/>
            <a:ext cx="0" cy="54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27584" y="3212976"/>
            <a:ext cx="3240360" cy="9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/>
              <a:t>def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external_bar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self,lastname</a:t>
            </a:r>
            <a:r>
              <a:rPr lang="en-US" altLang="ko-KR" sz="1200" b="1" dirty="0"/>
              <a:t>):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self.lastname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lastname</a:t>
            </a:r>
            <a:endParaRPr lang="en-US" altLang="ko-KR" sz="1200" b="1" dirty="0"/>
          </a:p>
          <a:p>
            <a:r>
              <a:rPr lang="en-US" altLang="ko-KR" sz="1200" b="1" dirty="0"/>
              <a:t>    return self.name+ " " + </a:t>
            </a:r>
            <a:r>
              <a:rPr lang="en-US" altLang="ko-KR" sz="1200" b="1" dirty="0" err="1"/>
              <a:t>self.lastname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39952" y="486916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foo.bar</a:t>
            </a:r>
            <a:r>
              <a:rPr lang="en-US" altLang="ko-KR" sz="1200" dirty="0" smtClean="0"/>
              <a:t>(“Moon”)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3212976"/>
            <a:ext cx="78676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err="1" smtClean="0"/>
              <a:t>메소드에</a:t>
            </a:r>
            <a:r>
              <a:rPr lang="ko-KR" altLang="en-US" sz="6000" dirty="0" smtClean="0"/>
              <a:t> 대한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namespace </a:t>
            </a:r>
            <a:br>
              <a:rPr lang="en-US" altLang="ko-KR" sz="6000" dirty="0" smtClean="0"/>
            </a:br>
            <a:r>
              <a:rPr lang="ko-KR" altLang="en-US" sz="6000" dirty="0" smtClean="0"/>
              <a:t>관리기준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2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접근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로컬변수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메소드도</a:t>
            </a:r>
            <a:r>
              <a:rPr lang="ko-KR" altLang="en-US" dirty="0" smtClean="0"/>
              <a:t>  함수 기준에 따라 네임스페이스를 관리하므로 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 정의된 이름은 로컬과 글로벌로만 인식하므로 클래스나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참조할 경우 명확히 한정자를 정의</a:t>
            </a:r>
            <a:endParaRPr lang="en-US" altLang="ko-KR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641032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4459178"/>
            <a:ext cx="288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sz="1600" dirty="0" smtClean="0"/>
              <a:t>self.name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self</a:t>
            </a:r>
            <a:r>
              <a:rPr lang="ko-KR" altLang="en-US" sz="1600" dirty="0" smtClean="0"/>
              <a:t>라는 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객체 한정자를 부여해서 </a:t>
            </a:r>
            <a:r>
              <a:rPr lang="ko-KR" altLang="en-US" sz="1600" dirty="0" err="1" smtClean="0"/>
              <a:t>인스턴스에서</a:t>
            </a:r>
            <a:r>
              <a:rPr lang="ko-KR" altLang="en-US" sz="1600" dirty="0" smtClean="0"/>
              <a:t> 있다는 것을 표시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글로벌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메소드도</a:t>
            </a:r>
            <a:r>
              <a:rPr lang="ko-KR" altLang="en-US" dirty="0" smtClean="0"/>
              <a:t> 글로벌 네임스페이스는 자기가 작성된 모듈이 </a:t>
            </a:r>
            <a:r>
              <a:rPr lang="en-US" altLang="ko-KR" dirty="0" err="1" smtClean="0"/>
              <a:t>globals</a:t>
            </a:r>
            <a:r>
              <a:rPr lang="ko-KR" altLang="en-US" dirty="0" smtClean="0"/>
              <a:t>로 인식해서 한정자가 없는 경우 </a:t>
            </a:r>
            <a:r>
              <a:rPr lang="en-US" altLang="ko-KR" dirty="0" smtClean="0"/>
              <a:t>local&gt;global&gt;</a:t>
            </a:r>
            <a:r>
              <a:rPr lang="en-US" altLang="ko-KR" dirty="0" err="1" smtClean="0"/>
              <a:t>builtin</a:t>
            </a:r>
            <a:r>
              <a:rPr lang="ko-KR" altLang="en-US" dirty="0" smtClean="0"/>
              <a:t>으로 인식함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05064"/>
            <a:ext cx="64103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메소드는</a:t>
            </a:r>
            <a:r>
              <a:rPr lang="ko-KR" altLang="en-US" dirty="0" smtClean="0"/>
              <a:t> 꼭 한정자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한정자없이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에러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호출할 경우 한정자를 안 주면 </a:t>
            </a:r>
            <a:r>
              <a:rPr lang="en-US" altLang="ko-KR" dirty="0" smtClean="0"/>
              <a:t>local/global namespace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확인한고</a:t>
            </a:r>
            <a:r>
              <a:rPr lang="ko-KR" altLang="en-US" dirty="0" smtClean="0"/>
              <a:t> 오류 처리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53" y="2780928"/>
            <a:ext cx="4229100" cy="39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2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한정자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클래스 내에 있으므로 반드시 한정자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클래스나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부여해서 호출해야 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68960"/>
            <a:ext cx="3962400" cy="347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5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정의 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변수 정의는 항상 값을 할당할 경우에만 가능함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27784" y="2969975"/>
            <a:ext cx="2952328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37112"/>
            <a:ext cx="489654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940152" y="4638303"/>
            <a:ext cx="33123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/>
              <a:t>어휘분석에 따른 할당 될 경우 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iii + 1  </a:t>
            </a:r>
            <a:r>
              <a:rPr lang="ko-KR" altLang="en-US" sz="1800" dirty="0" smtClean="0"/>
              <a:t>부터 처리시 </a:t>
            </a:r>
            <a:r>
              <a:rPr lang="en-US" altLang="ko-KR" sz="1800" dirty="0" smtClean="0"/>
              <a:t>Unbinding </a:t>
            </a:r>
            <a:r>
              <a:rPr lang="ko-KR" altLang="en-US" sz="1800" dirty="0" smtClean="0"/>
              <a:t>에러가 발생함  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NameError</a:t>
            </a:r>
            <a:r>
              <a:rPr lang="en-US" altLang="ko-KR" sz="1800" dirty="0"/>
              <a:t>: name </a:t>
            </a:r>
            <a:r>
              <a:rPr lang="en-US" altLang="ko-KR" sz="1800" dirty="0" smtClean="0"/>
              <a:t>'iii' </a:t>
            </a:r>
            <a:r>
              <a:rPr lang="en-US" altLang="ko-KR" sz="1800" dirty="0"/>
              <a:t>is not </a:t>
            </a:r>
            <a:r>
              <a:rPr lang="en-US" altLang="ko-KR" sz="1800" dirty="0" smtClean="0"/>
              <a:t>defined)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1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4038600"/>
            <a:ext cx="750756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instance </a:t>
            </a:r>
            <a:br>
              <a:rPr lang="en-US" altLang="ko-KR" sz="6000" dirty="0" smtClean="0"/>
            </a:br>
            <a:r>
              <a:rPr lang="ko-KR" altLang="en-US" sz="6000" dirty="0" smtClean="0"/>
              <a:t>속성 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property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7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property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정의에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를 정의해서 속성을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를 통해 접근하도록 제어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35" y="3573016"/>
            <a:ext cx="26574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Property</a:t>
            </a:r>
            <a:r>
              <a:rPr lang="ko-KR" altLang="en-US" dirty="0" smtClean="0"/>
              <a:t> 활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82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property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속성값으로 접근하지만 실제는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가 실행되어 결과값을 제공함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77072"/>
            <a:ext cx="28575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2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4038600"/>
            <a:ext cx="750756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instance </a:t>
            </a:r>
            <a:br>
              <a:rPr lang="en-US" altLang="ko-KR" sz="6000" dirty="0" smtClean="0"/>
            </a:br>
            <a:r>
              <a:rPr lang="ko-KR" altLang="en-US" sz="6000" dirty="0" smtClean="0"/>
              <a:t>속성 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descriptor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descriptor </a:t>
            </a:r>
            <a:r>
              <a:rPr lang="ko-KR" altLang="en-US" dirty="0" smtClean="0"/>
              <a:t>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실제 사용할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속성들을  </a:t>
            </a:r>
            <a:r>
              <a:rPr lang="en-US" altLang="ko-KR" dirty="0" err="1" smtClean="0"/>
              <a:t>desciptor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배정해서  속성 접근을 제어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Instance</a:t>
            </a:r>
            <a:r>
              <a:rPr lang="ko-KR" altLang="en-US" dirty="0"/>
              <a:t> </a:t>
            </a:r>
            <a:r>
              <a:rPr lang="ko-KR" altLang="en-US" dirty="0" smtClean="0"/>
              <a:t>변수에는 사용자 정의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참조가 들어옴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09" y="3861048"/>
            <a:ext cx="41719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7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이라는 속성이 하나 있지만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Descriptor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할당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65104"/>
            <a:ext cx="23812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 변수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및 할당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변수 정의는 값과 </a:t>
            </a:r>
            <a:r>
              <a:rPr lang="en-US" altLang="ko-KR" dirty="0" smtClean="0"/>
              <a:t>binding(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)</a:t>
            </a:r>
            <a:r>
              <a:rPr lang="ko-KR" altLang="en-US" dirty="0" smtClean="0"/>
              <a:t>될 때 정의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변수 정의 없이 사용되면 에러가 발생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Scope </a:t>
            </a:r>
            <a:r>
              <a:rPr lang="ko-KR" altLang="en-US" dirty="0" smtClean="0"/>
              <a:t>원칙에 따라 동일한 이름이 발생시는 변수 내에 저장된 것을 변경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55976" y="5461655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 + 1 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I </a:t>
            </a:r>
            <a:r>
              <a:rPr lang="ko-KR" altLang="en-US" sz="1200" dirty="0" smtClean="0"/>
              <a:t>를 검색</a:t>
            </a:r>
            <a:endParaRPr lang="en-US" altLang="ko-KR" sz="1200" dirty="0"/>
          </a:p>
          <a:p>
            <a:r>
              <a:rPr lang="en-US" altLang="ko-KR" sz="1200" dirty="0" smtClean="0"/>
              <a:t>I</a:t>
            </a:r>
            <a:r>
              <a:rPr lang="ko-KR" altLang="en-US" sz="1200" dirty="0" smtClean="0"/>
              <a:t>변수에 값이 할당되기 이전에  즉 이름공간에 생성되기 전이므로 </a:t>
            </a:r>
            <a:r>
              <a:rPr lang="en-US" altLang="ko-KR" sz="1200" dirty="0" smtClean="0"/>
              <a:t>“ </a:t>
            </a:r>
            <a:r>
              <a:rPr lang="en-US" altLang="ko-KR" sz="1200" dirty="0" err="1" smtClean="0"/>
              <a:t>NameError</a:t>
            </a:r>
            <a:r>
              <a:rPr lang="en-US" altLang="ko-KR" sz="1200" dirty="0"/>
              <a:t>: name '</a:t>
            </a:r>
            <a:r>
              <a:rPr lang="en-US" altLang="ko-KR" sz="1200" dirty="0" err="1"/>
              <a:t>i</a:t>
            </a:r>
            <a:r>
              <a:rPr lang="en-US" altLang="ko-KR" sz="1200" dirty="0"/>
              <a:t>' is not </a:t>
            </a:r>
            <a:r>
              <a:rPr lang="en-US" altLang="ko-KR" sz="1200" dirty="0" smtClean="0"/>
              <a:t>defined “ </a:t>
            </a:r>
            <a:r>
              <a:rPr lang="ko-KR" altLang="en-US" sz="1200" dirty="0" smtClean="0"/>
              <a:t>에러가 발생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505006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변수 정의 없이 할당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89912" y="3573016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변수 정의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 할당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137656" y="422167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할당 연산자를 이용하여 값을 변수에 할당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실제 값의 참조가 변수에 보관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63" y="4076271"/>
            <a:ext cx="30956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5357845"/>
            <a:ext cx="3096345" cy="92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클래스 </a:t>
            </a: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이라는 속성에 값을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_name</a:t>
            </a:r>
            <a:r>
              <a:rPr lang="ko-KR" altLang="en-US" dirty="0" smtClean="0"/>
              <a:t>이라는 변수가 생성되어 관리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29000"/>
            <a:ext cx="3096344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Module </a:t>
            </a:r>
            <a:br>
              <a:rPr lang="en-US" altLang="ko-KR" sz="6000" dirty="0" smtClean="0"/>
            </a:br>
            <a:r>
              <a:rPr lang="ko-KR" altLang="en-US" sz="6000" dirty="0" smtClean="0"/>
              <a:t>사용기준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import/from import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9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import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from </a:t>
            </a:r>
            <a:r>
              <a:rPr lang="en-US" altLang="ko-KR" dirty="0" err="1" smtClean="0"/>
              <a:t>imort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Import</a:t>
            </a:r>
            <a:r>
              <a:rPr lang="ko-KR" altLang="en-US" dirty="0" smtClean="0"/>
              <a:t>를 하면 전체 이름이 </a:t>
            </a:r>
            <a:r>
              <a:rPr lang="en-US" altLang="ko-KR" dirty="0" err="1" smtClean="0"/>
              <a:t>globals</a:t>
            </a:r>
            <a:r>
              <a:rPr lang="ko-KR" altLang="en-US" dirty="0" smtClean="0"/>
              <a:t>에 저장되지만 </a:t>
            </a:r>
            <a:r>
              <a:rPr lang="en-US" altLang="ko-KR" dirty="0" smtClean="0"/>
              <a:t>from import</a:t>
            </a:r>
            <a:r>
              <a:rPr lang="ko-KR" altLang="en-US" dirty="0" smtClean="0"/>
              <a:t>를 할 경우 내부 정의한 내용만 생</a:t>
            </a:r>
            <a:r>
              <a:rPr lang="ko-KR" altLang="en-US" dirty="0"/>
              <a:t>김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46" y="3429372"/>
            <a:ext cx="29146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29146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229200"/>
            <a:ext cx="29337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0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from  </a:t>
            </a:r>
            <a:r>
              <a:rPr lang="en-US" altLang="ko-KR" dirty="0" err="1" smtClean="0"/>
              <a:t>imort</a:t>
            </a:r>
            <a:r>
              <a:rPr lang="en-US" altLang="ko-KR" dirty="0" smtClean="0"/>
              <a:t>  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from import </a:t>
            </a:r>
            <a:r>
              <a:rPr lang="ko-KR" altLang="en-US" dirty="0" smtClean="0"/>
              <a:t>할 경우 모듈은 로딩이 안되어 있어 부를 때 에러가 남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861048"/>
            <a:ext cx="58483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module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8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56992"/>
            <a:ext cx="273630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module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module </a:t>
            </a:r>
            <a:r>
              <a:rPr lang="ko-KR" altLang="en-US" dirty="0" smtClean="0"/>
              <a:t>단위로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을 구성하고 있으므로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한 모듈을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로 처리시 기존 </a:t>
            </a:r>
            <a:r>
              <a:rPr lang="en-US" altLang="ko-KR" dirty="0" smtClean="0"/>
              <a:t>module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771800" y="5589240"/>
            <a:ext cx="1944216" cy="8866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5525363"/>
            <a:ext cx="17281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400" dirty="0" smtClean="0"/>
              <a:t>add_1</a:t>
            </a:r>
            <a:r>
              <a:rPr lang="ko-KR" altLang="en-US" sz="1400" dirty="0" smtClean="0"/>
              <a:t>모듈이 </a:t>
            </a:r>
            <a:r>
              <a:rPr lang="en-US" altLang="ko-KR" sz="1400" dirty="0" smtClean="0"/>
              <a:t>add </a:t>
            </a:r>
            <a:r>
              <a:rPr lang="ko-KR" altLang="en-US" sz="1400" dirty="0" smtClean="0"/>
              <a:t>함수는 </a:t>
            </a:r>
            <a:r>
              <a:rPr lang="en-US" altLang="ko-KR" sz="1400" dirty="0" smtClean="0"/>
              <a:t>add_1 </a:t>
            </a:r>
            <a:r>
              <a:rPr lang="ko-KR" altLang="en-US" sz="1400" dirty="0" smtClean="0"/>
              <a:t>내의 </a:t>
            </a:r>
            <a:r>
              <a:rPr lang="en-US" altLang="ko-KR" sz="1400" dirty="0" smtClean="0"/>
              <a:t>global </a:t>
            </a:r>
            <a:r>
              <a:rPr lang="ko-KR" altLang="en-US" sz="1400" dirty="0" smtClean="0"/>
              <a:t>변수를 참조</a:t>
            </a:r>
            <a:endParaRPr lang="ko-KR" altLang="en-US" sz="1400" dirty="0"/>
          </a:p>
        </p:txBody>
      </p:sp>
      <p:cxnSp>
        <p:nvCxnSpPr>
          <p:cNvPr id="7" name="직선 화살표 연결선 6"/>
          <p:cNvCxnSpPr>
            <a:stCxn id="5" idx="3"/>
            <a:endCxn id="3" idx="1"/>
          </p:cNvCxnSpPr>
          <p:nvPr/>
        </p:nvCxnSpPr>
        <p:spPr>
          <a:xfrm>
            <a:off x="2195736" y="5925473"/>
            <a:ext cx="576064" cy="1070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영역도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이란 </a:t>
            </a:r>
            <a:r>
              <a:rPr lang="ko-KR" altLang="en-US" dirty="0" err="1" smtClean="0"/>
              <a:t>모듈명으로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하여 사용이 가능</a:t>
            </a:r>
            <a:endParaRPr lang="en-US" altLang="ko-KR" dirty="0" smtClean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86225"/>
            <a:ext cx="28765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</a:t>
            </a:r>
            <a:r>
              <a:rPr lang="ko-KR" altLang="en-US" dirty="0"/>
              <a:t> 버</a:t>
            </a:r>
            <a:r>
              <a:rPr lang="ko-KR" altLang="en-US" dirty="0" smtClean="0"/>
              <a:t>전에서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영역도 </a:t>
            </a:r>
            <a:r>
              <a:rPr lang="en-US" altLang="ko-KR" dirty="0" err="1" smtClean="0"/>
              <a:t>builtins</a:t>
            </a:r>
            <a:r>
              <a:rPr lang="ko-KR" altLang="en-US" dirty="0" smtClean="0"/>
              <a:t>란 </a:t>
            </a:r>
            <a:r>
              <a:rPr lang="ko-KR" altLang="en-US" dirty="0" err="1" smtClean="0"/>
              <a:t>모듈명으로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하여 사용이 가능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89040"/>
            <a:ext cx="3456384" cy="167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1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관리 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3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File </a:t>
            </a:r>
            <a:r>
              <a:rPr lang="ko-KR" altLang="en-US" sz="6000" dirty="0" smtClean="0"/>
              <a:t>구조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17432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841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파일도 하나의 </a:t>
            </a:r>
            <a:r>
              <a:rPr lang="en-US" altLang="ko-KR" sz="2400" dirty="0" smtClean="0"/>
              <a:t>Object</a:t>
            </a:r>
            <a:r>
              <a:rPr lang="ko-KR" altLang="en-US" sz="2400" dirty="0" smtClean="0"/>
              <a:t>로 구현되어 있어 </a:t>
            </a:r>
            <a:r>
              <a:rPr lang="en-US" altLang="ko-KR" sz="2400" dirty="0" smtClean="0"/>
              <a:t>File </a:t>
            </a:r>
            <a:r>
              <a:rPr lang="ko-KR" altLang="en-US" sz="2400" dirty="0" smtClean="0"/>
              <a:t>처리를 할 때 </a:t>
            </a:r>
            <a:r>
              <a:rPr lang="ko-KR" altLang="en-US" sz="2400" dirty="0" err="1" smtClean="0"/>
              <a:t>메소드를</a:t>
            </a:r>
            <a:r>
              <a:rPr lang="ko-KR" altLang="en-US" sz="2400" dirty="0" smtClean="0"/>
              <a:t> 이용하여 처리할 수 있도록 구성되어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파일은 라인이라는 요소들로 구성된 하나의 객체이므로 </a:t>
            </a:r>
            <a:r>
              <a:rPr lang="en-US" altLang="ko-KR" sz="2400" dirty="0" err="1" smtClean="0"/>
              <a:t>iterable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처리가 가능</a:t>
            </a:r>
            <a:endParaRPr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115616" y="3593645"/>
            <a:ext cx="1368152" cy="684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참조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31840" y="3593645"/>
            <a:ext cx="1368152" cy="684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Handle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4601757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Line </a:t>
            </a:r>
            <a:r>
              <a:rPr lang="ko-KR" altLang="en-US" sz="1400" dirty="0" smtClean="0">
                <a:solidFill>
                  <a:schemeClr val="tx1"/>
                </a:solidFill>
              </a:rPr>
              <a:t>참조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55976" y="5122422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참조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55960" y="5616860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참조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55976" y="6111298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……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꺾인 연결선 12"/>
          <p:cNvCxnSpPr>
            <a:stCxn id="7" idx="2"/>
            <a:endCxn id="11" idx="1"/>
          </p:cNvCxnSpPr>
          <p:nvPr/>
        </p:nvCxnSpPr>
        <p:spPr>
          <a:xfrm rot="16200000" flipH="1">
            <a:off x="3083648" y="5009989"/>
            <a:ext cx="2004596" cy="540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10" idx="1"/>
          </p:cNvCxnSpPr>
          <p:nvPr/>
        </p:nvCxnSpPr>
        <p:spPr>
          <a:xfrm rot="16200000" flipH="1">
            <a:off x="3330859" y="4762778"/>
            <a:ext cx="1510158" cy="5400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2"/>
            <a:endCxn id="9" idx="1"/>
          </p:cNvCxnSpPr>
          <p:nvPr/>
        </p:nvCxnSpPr>
        <p:spPr>
          <a:xfrm rot="16200000" flipH="1">
            <a:off x="3578086" y="4515551"/>
            <a:ext cx="1015720" cy="540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7" idx="2"/>
            <a:endCxn id="8" idx="1"/>
          </p:cNvCxnSpPr>
          <p:nvPr/>
        </p:nvCxnSpPr>
        <p:spPr>
          <a:xfrm rot="16200000" flipH="1">
            <a:off x="3838419" y="4255218"/>
            <a:ext cx="495055" cy="540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012160" y="4583138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012160" y="5103803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12144" y="5598241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12160" y="6092679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……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6" idx="3"/>
            <a:endCxn id="7" idx="1"/>
          </p:cNvCxnSpPr>
          <p:nvPr/>
        </p:nvCxnSpPr>
        <p:spPr>
          <a:xfrm>
            <a:off x="2483768" y="3935683"/>
            <a:ext cx="648072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148064" y="3593645"/>
            <a:ext cx="2016208" cy="6832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method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7" idx="3"/>
            <a:endCxn id="4" idx="1"/>
          </p:cNvCxnSpPr>
          <p:nvPr/>
        </p:nvCxnSpPr>
        <p:spPr>
          <a:xfrm flipV="1">
            <a:off x="4499992" y="3935277"/>
            <a:ext cx="648072" cy="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998463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handle 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실제 파일을 전달하는 것이 아니라 </a:t>
            </a:r>
            <a:r>
              <a:rPr lang="en-US" altLang="ko-KR" sz="2400" dirty="0" smtClean="0"/>
              <a:t>file handle</a:t>
            </a:r>
            <a:r>
              <a:rPr lang="ko-KR" altLang="en-US" sz="2400" dirty="0" smtClean="0"/>
              <a:t>를 전달해서 파일을 처리할 수 있도록 함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547664" y="3575044"/>
            <a:ext cx="1368152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프로그</a:t>
            </a:r>
            <a:r>
              <a:rPr lang="ko-KR" altLang="en-US" sz="1600">
                <a:solidFill>
                  <a:schemeClr val="tx1"/>
                </a:solidFill>
              </a:rPr>
              <a:t>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12160" y="3562975"/>
            <a:ext cx="1368152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file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79912" y="4113076"/>
            <a:ext cx="1368152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</a:t>
            </a:r>
            <a:r>
              <a:rPr lang="en-US" altLang="ko-KR" sz="1600" dirty="0" smtClean="0">
                <a:solidFill>
                  <a:schemeClr val="tx1"/>
                </a:solidFill>
              </a:rPr>
              <a:t>ile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handle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왼쪽/오른쪽 화살표 4"/>
          <p:cNvSpPr/>
          <p:nvPr/>
        </p:nvSpPr>
        <p:spPr>
          <a:xfrm>
            <a:off x="2987824" y="4554836"/>
            <a:ext cx="720080" cy="484632"/>
          </a:xfrm>
          <a:prstGeom prst="leftRightArrow">
            <a:avLst>
              <a:gd name="adj1" fmla="val 50000"/>
              <a:gd name="adj2" fmla="val 21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/오른쪽 화살표 27"/>
          <p:cNvSpPr/>
          <p:nvPr/>
        </p:nvSpPr>
        <p:spPr>
          <a:xfrm>
            <a:off x="5220072" y="4559164"/>
            <a:ext cx="720080" cy="484632"/>
          </a:xfrm>
          <a:prstGeom prst="leftRightArrow">
            <a:avLst>
              <a:gd name="adj1" fmla="val 50000"/>
              <a:gd name="adj2" fmla="val 21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17043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handle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 Method(1)</a:t>
            </a:r>
            <a:endParaRPr lang="en-US" altLang="ko-KR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35464"/>
              </p:ext>
            </p:extLst>
          </p:nvPr>
        </p:nvGraphicFramePr>
        <p:xfrm>
          <a:off x="523056" y="1844824"/>
          <a:ext cx="8153400" cy="4480343"/>
        </p:xfrm>
        <a:graphic>
          <a:graphicData uri="http://schemas.openxmlformats.org/drawingml/2006/table">
            <a:tbl>
              <a:tblPr/>
              <a:tblGrid>
                <a:gridCol w="2375049"/>
                <a:gridCol w="5778351"/>
              </a:tblGrid>
              <a:tr h="3632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effectLst/>
                        </a:rPr>
                        <a:t>Method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file.close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 the file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file.flush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버퍼에 있는 내용을  파일에 저장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545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file.fileno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the integer “file descriptor” that is used by the underlying implementation to request I/O operations from the operating system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file.isatty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 </a:t>
                      </a:r>
                      <a:r>
                        <a:rPr lang="en-US" altLang="ko-KR" sz="1200" dirty="0" smtClean="0"/>
                        <a:t>True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the file is connected to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(-like) device, else </a:t>
                      </a:r>
                      <a:r>
                        <a:rPr lang="en-US" altLang="ko-KR" sz="1200" dirty="0" smtClean="0"/>
                        <a:t>False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981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file.next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>
                          <a:effectLst/>
                        </a:rPr>
                        <a:t>A file object is its own iterator, for example </a:t>
                      </a:r>
                      <a:r>
                        <a:rPr lang="en-US" altLang="ko-KR" sz="1200" dirty="0" err="1" smtClean="0">
                          <a:effectLst/>
                        </a:rPr>
                        <a:t>iter</a:t>
                      </a:r>
                      <a:r>
                        <a:rPr lang="en-US" altLang="ko-KR" sz="1200" dirty="0" smtClean="0">
                          <a:effectLst/>
                        </a:rPr>
                        <a:t>(f) returns f (unless f is closed). When a file is used as an iterator, typically in a for loop (for example, for line in f: print </a:t>
                      </a:r>
                      <a:r>
                        <a:rPr lang="en-US" altLang="ko-KR" sz="1200" dirty="0" err="1" smtClean="0">
                          <a:effectLst/>
                        </a:rPr>
                        <a:t>line.strip</a:t>
                      </a:r>
                      <a:r>
                        <a:rPr lang="en-US" altLang="ko-KR" sz="1200" dirty="0" smtClean="0">
                          <a:effectLst/>
                        </a:rPr>
                        <a:t>()), the next() method is called repeatedly.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545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file.read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at most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bytes from the file (less if the read hits EOF before obtaining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bytes).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file.readline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one entire line from the file. 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file.readlines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sizehint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파일 전체를 라인 단위로 끊어서 리스트에 저장한다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44590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Object Method(2)</a:t>
            </a:r>
            <a:endParaRPr lang="en-US" altLang="ko-KR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59737"/>
              </p:ext>
            </p:extLst>
          </p:nvPr>
        </p:nvGraphicFramePr>
        <p:xfrm>
          <a:off x="523056" y="1844824"/>
          <a:ext cx="8153400" cy="4451047"/>
        </p:xfrm>
        <a:graphic>
          <a:graphicData uri="http://schemas.openxmlformats.org/drawingml/2006/table">
            <a:tbl>
              <a:tblPr/>
              <a:tblGrid>
                <a:gridCol w="2375049"/>
                <a:gridCol w="5778351"/>
              </a:tblGrid>
              <a:tr h="468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effectLst/>
                        </a:rPr>
                        <a:t>Method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50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file.xreadlines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파일 전체를 한꺼번에 읽지는 않고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필요할 때만 읽는다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964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file.seek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파일의 위치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.(whence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없으면 처음에서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이면 현재에서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이면 마지막에서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seek(n) :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파일의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 바이트로 이동</a:t>
                      </a:r>
                      <a:r>
                        <a:rPr lang="ko-KR" altLang="en-US" sz="1200" dirty="0" smtClean="0"/>
                        <a:t/>
                      </a:r>
                      <a:br>
                        <a:rPr lang="ko-KR" altLang="en-US" sz="1200" dirty="0" smtClean="0"/>
                      </a:b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seek(n, 1) :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위치에서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바이트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양수이면 뒤쪽으로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음수이면 앞쪽으로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dirty="0" smtClean="0"/>
                        <a:t/>
                      </a:r>
                      <a:br>
                        <a:rPr lang="ko-KR" altLang="en-US" sz="1200" dirty="0" smtClean="0"/>
                      </a:b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seek(n, 2) :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맨 마지막에서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바이트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보통 음수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850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file.tell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현재의 파일 포인터 위치를 돌려줌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108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file.truncate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크기를 지정해  잘라 버림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인수를 주지 않으면 현재 위치에서 자름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 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72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file.write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a string to the file. There is no return value. 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850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file.writelines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 안에 있는 문자열을 연속해서 출력함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755072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:read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smtClean="0"/>
              <a:t>read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호출하면 전부 </a:t>
            </a:r>
            <a:r>
              <a:rPr lang="en-US" altLang="ko-KR" sz="2800" dirty="0" err="1" smtClean="0"/>
              <a:t>str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생성 </a:t>
            </a:r>
            <a:endParaRPr lang="en-US" altLang="ko-KR" sz="2800" dirty="0" smtClean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21088"/>
            <a:ext cx="29622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030671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</a:t>
            </a:r>
            <a:r>
              <a:rPr lang="en-US" altLang="ko-KR" dirty="0" err="1" smtClean="0"/>
              <a:t>readlines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err="1" smtClean="0"/>
              <a:t>readlines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호출하면 전부 </a:t>
            </a:r>
            <a:r>
              <a:rPr lang="en-US" altLang="ko-KR" sz="2800" dirty="0" smtClean="0"/>
              <a:t>list </a:t>
            </a:r>
            <a:r>
              <a:rPr lang="ko-KR" altLang="en-US" sz="2800" dirty="0" smtClean="0"/>
              <a:t>타입으로 생성 </a:t>
            </a:r>
            <a:endParaRPr lang="en-US" altLang="ko-KR" sz="2800" dirty="0" smtClean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37112"/>
            <a:ext cx="35147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82698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:tell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err="1" smtClean="0"/>
              <a:t>readline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호출하고 있을 경우 현재 파일의 위치를 조회 </a:t>
            </a:r>
            <a:endParaRPr lang="en-US" altLang="ko-KR" sz="2800" dirty="0" smtClean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30956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56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모듈에 속한 함수</a:t>
            </a:r>
            <a:r>
              <a:rPr lang="en-US" altLang="ko-KR" dirty="0" smtClean="0"/>
              <a:t>, class, instance</a:t>
            </a:r>
            <a:r>
              <a:rPr lang="ko-KR" altLang="en-US" dirty="0" smtClean="0"/>
              <a:t>는 특정 </a:t>
            </a:r>
            <a:r>
              <a:rPr lang="ko-KR" altLang="en-US" dirty="0" err="1" smtClean="0"/>
              <a:t>바이딩이</a:t>
            </a:r>
            <a:r>
              <a:rPr lang="ko-KR" altLang="en-US" dirty="0" smtClean="0"/>
              <a:t> 안 된 경우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변수를 참조함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980005" y="3212976"/>
            <a:ext cx="4248472" cy="1080120"/>
            <a:chOff x="1979712" y="3320988"/>
            <a:chExt cx="5616624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직사각형 3"/>
            <p:cNvSpPr/>
            <p:nvPr/>
          </p:nvSpPr>
          <p:spPr>
            <a:xfrm>
              <a:off x="1979712" y="3320988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모듈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32040" y="3501008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 smtClean="0">
                  <a:solidFill>
                    <a:schemeClr val="tx1"/>
                  </a:solidFill>
                </a:rPr>
                <a:t>globals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4" idx="3"/>
              <a:endCxn id="6" idx="1"/>
            </p:cNvCxnSpPr>
            <p:nvPr/>
          </p:nvCxnSpPr>
          <p:spPr>
            <a:xfrm>
              <a:off x="4067944" y="3861048"/>
              <a:ext cx="864096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55576" y="5024231"/>
            <a:ext cx="2098963" cy="1080120"/>
            <a:chOff x="-1836712" y="5589240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직사각형 9"/>
            <p:cNvSpPr/>
            <p:nvPr/>
          </p:nvSpPr>
          <p:spPr>
            <a:xfrm>
              <a:off x="-1836712" y="5589240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함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수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71600" y="5769260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locals()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3"/>
              <a:endCxn id="11" idx="1"/>
            </p:cNvCxnSpPr>
            <p:nvPr/>
          </p:nvCxnSpPr>
          <p:spPr>
            <a:xfrm>
              <a:off x="251520" y="6129300"/>
              <a:ext cx="720080" cy="0"/>
            </a:xfrm>
            <a:prstGeom prst="straightConnector1">
              <a:avLst/>
            </a:prstGeom>
            <a:grpFill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491880" y="5024231"/>
            <a:ext cx="2144620" cy="1080120"/>
            <a:chOff x="9252520" y="4752326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직사각형 11"/>
            <p:cNvSpPr/>
            <p:nvPr/>
          </p:nvSpPr>
          <p:spPr>
            <a:xfrm>
              <a:off x="9252520" y="4752326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class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60832" y="4932346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r>
                <a:rPr lang="en-US" altLang="ko-KR" sz="1200" b="1" dirty="0" err="1" smtClean="0">
                  <a:solidFill>
                    <a:schemeClr val="tx1"/>
                  </a:solidFill>
                </a:rPr>
                <a:t>dict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12" idx="3"/>
              <a:endCxn id="13" idx="1"/>
            </p:cNvCxnSpPr>
            <p:nvPr/>
          </p:nvCxnSpPr>
          <p:spPr>
            <a:xfrm>
              <a:off x="11340752" y="5292386"/>
              <a:ext cx="720080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6372200" y="4996611"/>
            <a:ext cx="2144620" cy="1080120"/>
            <a:chOff x="9252520" y="4752326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9252520" y="4752326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instance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060832" y="4932346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r>
                <a:rPr lang="en-US" altLang="ko-KR" sz="1200" b="1" dirty="0" err="1" smtClean="0">
                  <a:solidFill>
                    <a:schemeClr val="tx1"/>
                  </a:solidFill>
                </a:rPr>
                <a:t>dict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2" idx="3"/>
              <a:endCxn id="23" idx="1"/>
            </p:cNvCxnSpPr>
            <p:nvPr/>
          </p:nvCxnSpPr>
          <p:spPr>
            <a:xfrm>
              <a:off x="11340752" y="5292386"/>
              <a:ext cx="720080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/>
          <p:cNvCxnSpPr>
            <a:stCxn id="6" idx="2"/>
            <a:endCxn id="10" idx="0"/>
          </p:cNvCxnSpPr>
          <p:nvPr/>
        </p:nvCxnSpPr>
        <p:spPr>
          <a:xfrm flipH="1">
            <a:off x="1156036" y="4113076"/>
            <a:ext cx="5064791" cy="911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6" idx="2"/>
            <a:endCxn id="12" idx="0"/>
          </p:cNvCxnSpPr>
          <p:nvPr/>
        </p:nvCxnSpPr>
        <p:spPr>
          <a:xfrm flipH="1">
            <a:off x="3901051" y="4113076"/>
            <a:ext cx="2319776" cy="911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22" idx="0"/>
          </p:cNvCxnSpPr>
          <p:nvPr/>
        </p:nvCxnSpPr>
        <p:spPr>
          <a:xfrm>
            <a:off x="6220827" y="4113076"/>
            <a:ext cx="560544" cy="883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</a:t>
            </a:r>
            <a:r>
              <a:rPr lang="en-US" altLang="ko-KR" dirty="0"/>
              <a:t> </a:t>
            </a:r>
            <a:r>
              <a:rPr lang="en-US" altLang="ko-KR" dirty="0" smtClean="0"/>
              <a:t>seek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err="1" smtClean="0"/>
              <a:t>readline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처리하다 </a:t>
            </a:r>
            <a:r>
              <a:rPr lang="en-US" altLang="ko-KR" sz="2800" dirty="0" smtClean="0"/>
              <a:t>seek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만나면 파일의 위치를 변경해서 다시 처리 </a:t>
            </a:r>
            <a:endParaRPr lang="en-US" altLang="ko-KR" sz="2800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068960"/>
            <a:ext cx="3324225" cy="363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6782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</a:t>
            </a:r>
            <a:r>
              <a:rPr lang="en-US" altLang="ko-KR" dirty="0"/>
              <a:t> </a:t>
            </a:r>
            <a:r>
              <a:rPr lang="en-US" altLang="ko-KR" dirty="0" smtClean="0"/>
              <a:t>truncate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처리시 </a:t>
            </a:r>
            <a:r>
              <a:rPr lang="en-US" altLang="ko-KR" sz="2800" dirty="0" smtClean="0"/>
              <a:t>truncate</a:t>
            </a:r>
            <a:r>
              <a:rPr lang="ko-KR" altLang="en-US" sz="2800" dirty="0" smtClean="0"/>
              <a:t>를 만나면 파일을 </a:t>
            </a:r>
            <a:r>
              <a:rPr lang="ko-KR" altLang="en-US" sz="2800" dirty="0" err="1" smtClean="0"/>
              <a:t>짤라내어</a:t>
            </a:r>
            <a:r>
              <a:rPr lang="ko-KR" altLang="en-US" sz="2800" dirty="0" smtClean="0"/>
              <a:t> 없앴다</a:t>
            </a:r>
            <a:r>
              <a:rPr lang="en-US" altLang="ko-KR" sz="2800" dirty="0" smtClean="0"/>
              <a:t>.(</a:t>
            </a:r>
            <a:r>
              <a:rPr lang="ko-KR" altLang="en-US" sz="2800" dirty="0" smtClean="0"/>
              <a:t>항상 </a:t>
            </a:r>
            <a:r>
              <a:rPr lang="en-US" altLang="ko-KR" sz="2800" dirty="0" smtClean="0"/>
              <a:t>write </a:t>
            </a:r>
            <a:r>
              <a:rPr lang="ko-KR" altLang="en-US" sz="2800" dirty="0" smtClean="0"/>
              <a:t>할 수 있어야 함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96952"/>
            <a:ext cx="29718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77" y="4149080"/>
            <a:ext cx="21621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45890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handle </a:t>
            </a:r>
            <a:r>
              <a:rPr lang="ko-KR" altLang="en-US" dirty="0" smtClean="0"/>
              <a:t>속성변수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Object Variable</a:t>
            </a:r>
            <a:endParaRPr lang="en-US" altLang="ko-KR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68496"/>
              </p:ext>
            </p:extLst>
          </p:nvPr>
        </p:nvGraphicFramePr>
        <p:xfrm>
          <a:off x="523056" y="1844824"/>
          <a:ext cx="8153400" cy="3677694"/>
        </p:xfrm>
        <a:graphic>
          <a:graphicData uri="http://schemas.openxmlformats.org/drawingml/2006/table">
            <a:tbl>
              <a:tblPr/>
              <a:tblGrid>
                <a:gridCol w="2375049"/>
                <a:gridCol w="5778351"/>
              </a:tblGrid>
              <a:tr h="3632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effectLst/>
                        </a:rPr>
                        <a:t>Method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file.closed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indicating the current state of the file object. 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file.encoding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encoding that this file uses.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899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file.errors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Unicode error handler used along with the encoding.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file.mode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I/O mode for the file. If the file was created using the open() built-in function, this will be the value of the mode parameter.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0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file.name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the file object was created using open(), the name of the file. Otherwise, some string that indicates the source of the file object, of the form &lt;...&gt;.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file.newlines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Python was built with universal newlines enabled (the default) this read-only attribute exists, and for files opened in universal newline read mode it keeps track of the types of newlines encountered while reading the file.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file.softspace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oolean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indicates whether a space character needs to be printed before another value when using the print statement. 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16484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4038600"/>
            <a:ext cx="8083624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File </a:t>
            </a:r>
            <a:r>
              <a:rPr lang="ko-KR" altLang="en-US" sz="6000" dirty="0" smtClean="0"/>
              <a:t>처리하기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50131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생성 및 닫기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해서 바로 </a:t>
            </a:r>
            <a:r>
              <a:rPr lang="en-US" altLang="ko-KR" sz="2800" dirty="0" smtClean="0"/>
              <a:t>close</a:t>
            </a:r>
            <a:r>
              <a:rPr lang="ko-KR" altLang="en-US" sz="2800" dirty="0" smtClean="0"/>
              <a:t>해서 파일 생성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smtClean="0"/>
              <a:t>   </a:t>
            </a:r>
            <a:r>
              <a:rPr lang="ko-KR" altLang="en-US" sz="1200" dirty="0" smtClean="0"/>
              <a:t>파일 열기 및 생성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파일객체 </a:t>
            </a:r>
            <a:r>
              <a:rPr lang="en-US" altLang="ko-KR" sz="1200" dirty="0"/>
              <a:t>= </a:t>
            </a:r>
            <a:r>
              <a:rPr lang="en-US" altLang="ko-KR" sz="1200" b="1" dirty="0"/>
              <a:t>open</a:t>
            </a:r>
            <a:r>
              <a:rPr lang="en-US" altLang="ko-KR" sz="1200" dirty="0"/>
              <a:t>(</a:t>
            </a:r>
            <a:r>
              <a:rPr lang="ko-KR" altLang="en-US" sz="1200" dirty="0"/>
              <a:t>파일이름</a:t>
            </a:r>
            <a:r>
              <a:rPr lang="en-US" altLang="ko-KR" sz="1200" dirty="0"/>
              <a:t>, </a:t>
            </a:r>
            <a:r>
              <a:rPr lang="ko-KR" altLang="en-US" sz="1200" dirty="0"/>
              <a:t>파일열기모드</a:t>
            </a:r>
            <a:r>
              <a:rPr lang="en-US" altLang="ko-KR" sz="1200" dirty="0" smtClean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파일 닫기             </a:t>
            </a:r>
            <a:r>
              <a:rPr lang="en-US" altLang="ko-KR" sz="1200" dirty="0" smtClean="0"/>
              <a:t>:  </a:t>
            </a:r>
            <a:r>
              <a:rPr lang="ko-KR" altLang="en-US" sz="1200" dirty="0" smtClean="0"/>
              <a:t>파일객체</a:t>
            </a:r>
            <a:r>
              <a:rPr lang="en-US" altLang="ko-KR" sz="1200" dirty="0" smtClean="0"/>
              <a:t>.close()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356992"/>
            <a:ext cx="6010275" cy="305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1999" y="5661248"/>
            <a:ext cx="1584177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76256" y="544522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빈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4" idx="3"/>
          </p:cNvCxnSpPr>
          <p:nvPr/>
        </p:nvCxnSpPr>
        <p:spPr>
          <a:xfrm flipV="1">
            <a:off x="6156176" y="5661248"/>
            <a:ext cx="720080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575851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열기모드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179137"/>
              </p:ext>
            </p:extLst>
          </p:nvPr>
        </p:nvGraphicFramePr>
        <p:xfrm>
          <a:off x="899592" y="2204863"/>
          <a:ext cx="7631633" cy="3916249"/>
        </p:xfrm>
        <a:graphic>
          <a:graphicData uri="http://schemas.openxmlformats.org/drawingml/2006/table">
            <a:tbl>
              <a:tblPr/>
              <a:tblGrid>
                <a:gridCol w="2694860"/>
                <a:gridCol w="4936773"/>
              </a:tblGrid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파일열기모드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effectLst/>
                        </a:rPr>
                        <a:t>읽기모드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파일을 읽기만 할 때 사용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r+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err="1" smtClean="0">
                          <a:effectLst/>
                        </a:rPr>
                        <a:t>읽고쓰기모드</a:t>
                      </a:r>
                      <a:r>
                        <a:rPr lang="ko-KR" altLang="en-US" sz="1000" dirty="0" smtClean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</a:t>
                      </a:r>
                      <a:r>
                        <a:rPr lang="ko-KR" altLang="en-US" sz="1000" dirty="0" smtClean="0">
                          <a:effectLst/>
                        </a:rPr>
                        <a:t>읽고 쓸 </a:t>
                      </a:r>
                      <a:r>
                        <a:rPr lang="ko-KR" altLang="en-US" sz="1000" dirty="0">
                          <a:effectLst/>
                        </a:rPr>
                        <a:t>때 사용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effectLst/>
                        </a:rPr>
                        <a:t>추가모드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파일의 마지막에 새로운 내용을 추가 시킬 때 </a:t>
                      </a:r>
                      <a:r>
                        <a:rPr lang="ko-KR" altLang="en-US" sz="1000" dirty="0" smtClean="0">
                          <a:effectLst/>
                        </a:rPr>
                        <a:t>사용</a:t>
                      </a:r>
                      <a:r>
                        <a:rPr lang="en-US" altLang="ko-KR" sz="1000" dirty="0" smtClean="0">
                          <a:effectLst/>
                        </a:rPr>
                        <a:t>(</a:t>
                      </a:r>
                      <a:r>
                        <a:rPr lang="ko-KR" altLang="en-US" sz="1000" dirty="0" smtClean="0">
                          <a:effectLst/>
                        </a:rPr>
                        <a:t>쓰기전용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a+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끝에 추가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읽기도 가능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w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effectLst/>
                        </a:rPr>
                        <a:t>쓰기모드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쓸 때 사용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w+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읽고 쓰기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파일 삭제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텍스트모드 </a:t>
                      </a:r>
                      <a:r>
                        <a:rPr lang="en-US" altLang="ko-KR" sz="1000" dirty="0" smtClean="0">
                          <a:effectLst/>
                        </a:rPr>
                        <a:t>– </a:t>
                      </a:r>
                      <a:r>
                        <a:rPr lang="ko-KR" altLang="en-US" sz="1000" dirty="0" smtClean="0">
                          <a:effectLst/>
                        </a:rPr>
                        <a:t>기본 텍스트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b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바이너리모드</a:t>
                      </a:r>
                      <a:r>
                        <a:rPr lang="en-US" altLang="ko-KR" sz="1000" dirty="0" smtClean="0">
                          <a:effectLst/>
                        </a:rPr>
                        <a:t>-</a:t>
                      </a:r>
                      <a:r>
                        <a:rPr lang="ko-KR" altLang="en-US" sz="1000" dirty="0" smtClean="0">
                          <a:effectLst/>
                        </a:rPr>
                        <a:t>바이너리로 처리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rb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읽기 전용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rb</a:t>
                      </a:r>
                      <a:r>
                        <a:rPr lang="en-US" sz="1000" dirty="0" smtClean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읽고 쓰기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93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wb</a:t>
                      </a:r>
                      <a:r>
                        <a:rPr lang="en-US" sz="1000" dirty="0" smtClean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읽고 쓰기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파일 삭제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ab+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끝에 추가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읽기도 가능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56374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쓰기 및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쓰기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다시 </a:t>
            </a:r>
            <a:r>
              <a:rPr lang="ko-KR" altLang="en-US" sz="2800" dirty="0" err="1" smtClean="0"/>
              <a:t>오픈하고</a:t>
            </a:r>
            <a:r>
              <a:rPr lang="ko-KR" altLang="en-US" sz="2800" dirty="0" smtClean="0"/>
              <a:t>  파일객체</a:t>
            </a:r>
            <a:r>
              <a:rPr lang="en-US" altLang="ko-KR" sz="2800" dirty="0" smtClean="0"/>
              <a:t>.write()</a:t>
            </a:r>
            <a:r>
              <a:rPr lang="ko-KR" altLang="en-US" sz="2800" dirty="0" smtClean="0"/>
              <a:t>를 이용하여 파일에 쓰기 </a:t>
            </a:r>
            <a:endParaRPr lang="en-US" altLang="ko-KR" sz="2800" dirty="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3267075" cy="321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8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class method : </a:t>
            </a:r>
            <a:r>
              <a:rPr lang="ko-KR" altLang="en-US" dirty="0" smtClean="0"/>
              <a:t>변수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 변수는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관리하므로 참조하려면 </a:t>
            </a:r>
            <a:r>
              <a:rPr lang="en-US" altLang="ko-KR" dirty="0" smtClean="0"/>
              <a:t>class.</a:t>
            </a:r>
            <a:r>
              <a:rPr lang="ko-KR" altLang="en-US" dirty="0" err="1" smtClean="0"/>
              <a:t>변수명으로</a:t>
            </a:r>
            <a:r>
              <a:rPr lang="ko-KR" altLang="en-US" dirty="0" smtClean="0"/>
              <a:t> 참조해야 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6096" y="3462469"/>
            <a:ext cx="2520280" cy="919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Global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Count = 100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7517" y="5029809"/>
            <a:ext cx="2520280" cy="919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Class A</a:t>
            </a:r>
          </a:p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A.Count</a:t>
            </a:r>
            <a:r>
              <a:rPr lang="en-US" altLang="ko-KR" sz="1400" dirty="0" smtClean="0">
                <a:solidFill>
                  <a:schemeClr val="tx1"/>
                </a:solidFill>
              </a:rPr>
              <a:t> = 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7814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추가하기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36815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/>
              <a:t>파일객체 </a:t>
            </a:r>
            <a:r>
              <a:rPr lang="en-US" altLang="ko-KR" sz="2800" dirty="0"/>
              <a:t>= </a:t>
            </a:r>
            <a:r>
              <a:rPr lang="en-US" altLang="ko-KR" sz="2800" b="1" dirty="0"/>
              <a:t>open</a:t>
            </a:r>
            <a:r>
              <a:rPr lang="en-US" altLang="ko-KR" sz="2800" dirty="0"/>
              <a:t>(</a:t>
            </a:r>
            <a:r>
              <a:rPr lang="ko-KR" altLang="en-US" sz="2800" dirty="0"/>
              <a:t>파일이름</a:t>
            </a:r>
            <a:r>
              <a:rPr lang="en-US" altLang="ko-KR" sz="2800" dirty="0"/>
              <a:t>, </a:t>
            </a:r>
            <a:r>
              <a:rPr lang="en-US" altLang="ko-KR" sz="2800" dirty="0" smtClean="0"/>
              <a:t>“a”)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세팅하여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파일객체</a:t>
            </a:r>
            <a:r>
              <a:rPr lang="en-US" altLang="ko-KR" sz="2800" dirty="0" smtClean="0"/>
              <a:t>.write(), </a:t>
            </a:r>
            <a:r>
              <a:rPr lang="ko-KR" altLang="en-US" sz="2800" dirty="0" smtClean="0"/>
              <a:t>단 </a:t>
            </a:r>
            <a:r>
              <a:rPr lang="en-US" altLang="ko-KR" sz="2800" dirty="0" smtClean="0"/>
              <a:t>“w”</a:t>
            </a:r>
            <a:r>
              <a:rPr lang="ko-KR" altLang="en-US" sz="2800" dirty="0" err="1" smtClean="0"/>
              <a:t>모드하면</a:t>
            </a:r>
            <a:r>
              <a:rPr lang="ko-KR" altLang="en-US" sz="2800" dirty="0" smtClean="0"/>
              <a:t> 파일이 초기화됨</a:t>
            </a:r>
            <a:endParaRPr lang="en-US" altLang="ko-KR" sz="2800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3143250" cy="269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62986"/>
            <a:ext cx="2095500" cy="26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93295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0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읽기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한 라인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다시 </a:t>
            </a:r>
            <a:r>
              <a:rPr lang="ko-KR" altLang="en-US" sz="2800" dirty="0" err="1" smtClean="0"/>
              <a:t>오픈하고</a:t>
            </a:r>
            <a:r>
              <a:rPr lang="ko-KR" altLang="en-US" sz="2800" dirty="0" smtClean="0"/>
              <a:t> 파일객체</a:t>
            </a:r>
            <a:r>
              <a:rPr lang="en-US" altLang="ko-KR" sz="2800" dirty="0" smtClean="0"/>
              <a:t>.</a:t>
            </a:r>
            <a:r>
              <a:rPr lang="en-US" altLang="ko-KR" sz="2800" dirty="0" err="1" smtClean="0"/>
              <a:t>readline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를 이용하여 파일을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읽기 </a:t>
            </a:r>
            <a:endParaRPr lang="en-US" altLang="ko-KR" sz="2800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33056"/>
            <a:ext cx="29146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419661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읽기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여러 라인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다시 </a:t>
            </a:r>
            <a:r>
              <a:rPr lang="ko-KR" altLang="en-US" sz="2800" dirty="0" err="1" smtClean="0"/>
              <a:t>오픈하고</a:t>
            </a:r>
            <a:r>
              <a:rPr lang="ko-KR" altLang="en-US" sz="2800" dirty="0" smtClean="0"/>
              <a:t> 파일객체</a:t>
            </a:r>
            <a:r>
              <a:rPr lang="en-US" altLang="ko-KR" sz="2800" dirty="0" smtClean="0"/>
              <a:t>.</a:t>
            </a:r>
            <a:r>
              <a:rPr lang="en-US" altLang="ko-KR" sz="2800" dirty="0" err="1" smtClean="0"/>
              <a:t>readlines</a:t>
            </a:r>
            <a:r>
              <a:rPr lang="en-US" altLang="ko-KR" sz="2800" dirty="0" smtClean="0"/>
              <a:t>(), </a:t>
            </a:r>
            <a:r>
              <a:rPr lang="ko-KR" altLang="en-US" sz="2800" dirty="0" smtClean="0"/>
              <a:t>파일객체</a:t>
            </a:r>
            <a:r>
              <a:rPr lang="en-US" altLang="ko-KR" sz="2800" dirty="0" smtClean="0"/>
              <a:t>.read()</a:t>
            </a:r>
            <a:r>
              <a:rPr lang="ko-KR" altLang="en-US" sz="2800" dirty="0" smtClean="0"/>
              <a:t>를 이용하여 파일을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읽기 </a:t>
            </a:r>
            <a:endParaRPr lang="en-US" altLang="ko-KR" sz="2800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2743200" cy="342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6952"/>
            <a:ext cx="2438400" cy="339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20832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읽고 파일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다른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만들기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36815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 읽는 파일과 쓸 파일을 </a:t>
            </a:r>
            <a:r>
              <a:rPr lang="en-US" altLang="ko-KR" sz="2800" dirty="0" smtClean="0"/>
              <a:t>open </a:t>
            </a:r>
            <a:r>
              <a:rPr lang="ko-KR" altLang="en-US" sz="2800" dirty="0" smtClean="0"/>
              <a:t>해서 </a:t>
            </a:r>
            <a:r>
              <a:rPr lang="en-US" altLang="ko-KR" sz="2800" dirty="0" smtClean="0"/>
              <a:t>line</a:t>
            </a:r>
            <a:r>
              <a:rPr lang="ko-KR" altLang="en-US" sz="2800" dirty="0" smtClean="0"/>
              <a:t>별로 읽고 </a:t>
            </a:r>
            <a:r>
              <a:rPr lang="ko-KR" altLang="en-US" sz="2800" dirty="0" err="1" smtClean="0"/>
              <a:t>라인별로</a:t>
            </a:r>
            <a:r>
              <a:rPr lang="ko-KR" altLang="en-US" sz="2800" dirty="0" smtClean="0"/>
              <a:t> 파일에 </a:t>
            </a:r>
            <a:r>
              <a:rPr lang="en-US" altLang="ko-KR" sz="2800" dirty="0" smtClean="0"/>
              <a:t>write </a:t>
            </a:r>
            <a:r>
              <a:rPr lang="ko-KR" altLang="en-US" sz="2800" dirty="0" smtClean="0"/>
              <a:t>하기</a:t>
            </a:r>
            <a:endParaRPr lang="en-US" altLang="ko-KR" sz="2800" dirty="0" smtClean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89" y="3140968"/>
            <a:ext cx="3819525" cy="35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41280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파일을 쓰고 일부 수정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쓰고 일부 수정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“w+” mode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오픈하여</a:t>
            </a:r>
            <a:r>
              <a:rPr lang="ko-KR" altLang="en-US" sz="2800" dirty="0" smtClean="0"/>
              <a:t>  </a:t>
            </a:r>
            <a:r>
              <a:rPr lang="en-US" altLang="ko-KR" sz="2800" dirty="0" smtClean="0"/>
              <a:t>write</a:t>
            </a:r>
            <a:r>
              <a:rPr lang="ko-KR" altLang="en-US" sz="2800" dirty="0" smtClean="0"/>
              <a:t>한 후에 임의의 위치를 찾아 다시 </a:t>
            </a:r>
            <a:r>
              <a:rPr lang="en-US" altLang="ko-KR" sz="2800" dirty="0" smtClean="0"/>
              <a:t>write </a:t>
            </a:r>
            <a:r>
              <a:rPr lang="ko-KR" altLang="en-US" sz="2800" dirty="0" smtClean="0"/>
              <a:t>처리 </a:t>
            </a:r>
            <a:endParaRPr lang="en-US" altLang="ko-KR" sz="2800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67" y="3212976"/>
            <a:ext cx="30861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29125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읽고 출력하기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만들기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file_read.txt</a:t>
            </a:r>
            <a:r>
              <a:rPr lang="ko-KR" altLang="en-US" sz="2800" dirty="0" smtClean="0"/>
              <a:t>로 만들기</a:t>
            </a:r>
            <a:endParaRPr lang="en-US" altLang="ko-KR" sz="2800" dirty="0" smtClean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45" y="3454963"/>
            <a:ext cx="37338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35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정의 및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 </a:t>
            </a:r>
            <a:r>
              <a:rPr lang="ko-KR" altLang="en-US" dirty="0"/>
              <a:t>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파일이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특성을 이용해서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문으로 읽기</a:t>
            </a:r>
            <a:endParaRPr lang="en-US" altLang="ko-KR" sz="2800" dirty="0" smtClean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55" y="2420888"/>
            <a:ext cx="3562350" cy="385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99860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Console </a:t>
            </a:r>
            <a:r>
              <a:rPr lang="ko-KR" altLang="en-US" dirty="0" smtClean="0"/>
              <a:t>창과 연계 파일처리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raw_input</a:t>
            </a:r>
            <a:r>
              <a:rPr lang="ko-KR" altLang="en-US" dirty="0"/>
              <a:t> </a:t>
            </a:r>
            <a:r>
              <a:rPr lang="ko-KR" altLang="en-US" dirty="0" smtClean="0"/>
              <a:t>받고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write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Console</a:t>
            </a:r>
            <a:r>
              <a:rPr lang="ko-KR" altLang="en-US" sz="2800" dirty="0" smtClean="0"/>
              <a:t>에서 입력 받을 것을 </a:t>
            </a:r>
            <a:r>
              <a:rPr lang="en-US" altLang="ko-KR" sz="2800" dirty="0" smtClean="0"/>
              <a:t>file</a:t>
            </a:r>
            <a:r>
              <a:rPr lang="ko-KR" altLang="en-US" sz="2800" dirty="0" smtClean="0"/>
              <a:t>에 저장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(3</a:t>
            </a:r>
            <a:r>
              <a:rPr lang="ko-KR" altLang="en-US" sz="2800" dirty="0" smtClean="0"/>
              <a:t>버전에서는 </a:t>
            </a:r>
            <a:r>
              <a:rPr lang="en-US" altLang="ko-KR" sz="2800" dirty="0" smtClean="0"/>
              <a:t>input</a:t>
            </a:r>
            <a:r>
              <a:rPr lang="ko-KR" altLang="en-US" sz="2800" dirty="0" smtClean="0"/>
              <a:t>으로 처리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2996952"/>
            <a:ext cx="4391025" cy="368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88561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처리 결과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/>
              <a:t>Jupyter</a:t>
            </a:r>
            <a:r>
              <a:rPr lang="en-US" altLang="ko-KR" sz="2800" dirty="0" smtClean="0"/>
              <a:t> notebook cell </a:t>
            </a:r>
            <a:r>
              <a:rPr lang="ko-KR" altLang="en-US" sz="2800" dirty="0" smtClean="0"/>
              <a:t>창에서 </a:t>
            </a:r>
            <a:r>
              <a:rPr lang="en-US" altLang="ko-KR" sz="2800" dirty="0" smtClean="0"/>
              <a:t>%load file</a:t>
            </a:r>
            <a:r>
              <a:rPr lang="ko-KR" altLang="en-US" sz="2800" dirty="0" smtClean="0"/>
              <a:t>명을 입력해서 실행하면 파일의 결과가 </a:t>
            </a:r>
            <a:r>
              <a:rPr lang="en-US" altLang="ko-KR" sz="2800" dirty="0" smtClean="0"/>
              <a:t>load </a:t>
            </a:r>
            <a:r>
              <a:rPr lang="ko-KR" altLang="en-US" sz="2800" dirty="0" smtClean="0"/>
              <a:t>됨</a:t>
            </a:r>
            <a:endParaRPr lang="en-US" altLang="ko-KR" sz="2800" dirty="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929" y="4437112"/>
            <a:ext cx="43624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25619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4038600"/>
            <a:ext cx="793960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File </a:t>
            </a:r>
            <a:r>
              <a:rPr lang="ko-KR" altLang="en-US" sz="6000" dirty="0" smtClean="0"/>
              <a:t>처리하기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(with context)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89491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With</a:t>
            </a:r>
            <a:r>
              <a:rPr lang="ko-KR" altLang="en-US" dirty="0" smtClean="0"/>
              <a:t>문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생성 및 닫기 </a:t>
            </a:r>
            <a:r>
              <a:rPr lang="en-US" altLang="ko-KR" dirty="0" smtClean="0"/>
              <a:t>– with </a:t>
            </a:r>
            <a:r>
              <a:rPr lang="ko-KR" altLang="en-US" dirty="0" smtClean="0"/>
              <a:t>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44016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With</a:t>
            </a:r>
            <a:r>
              <a:rPr lang="ko-KR" altLang="en-US" sz="2800" dirty="0"/>
              <a:t>문을 사용하면 </a:t>
            </a:r>
            <a:r>
              <a:rPr lang="en-US" altLang="ko-KR" sz="2800" dirty="0" err="1"/>
              <a:t>file.close</a:t>
            </a:r>
            <a:r>
              <a:rPr lang="en-US" altLang="ko-KR" sz="2800" dirty="0"/>
              <a:t>()</a:t>
            </a:r>
            <a:r>
              <a:rPr lang="ko-KR" altLang="en-US" sz="2800" dirty="0"/>
              <a:t>를 사용하지 않아도 </a:t>
            </a:r>
            <a:r>
              <a:rPr lang="en-US" altLang="ko-KR" sz="2800" dirty="0"/>
              <a:t>with</a:t>
            </a:r>
            <a:r>
              <a:rPr lang="ko-KR" altLang="en-US" sz="2800" dirty="0"/>
              <a:t>문 </a:t>
            </a:r>
            <a:r>
              <a:rPr lang="ko-KR" altLang="en-US" sz="2800" dirty="0" err="1"/>
              <a:t>내문에서</a:t>
            </a:r>
            <a:r>
              <a:rPr lang="ko-KR" altLang="en-US" sz="2800" dirty="0"/>
              <a:t> 처리한 것이 완료되면 </a:t>
            </a:r>
            <a:r>
              <a:rPr lang="en-US" altLang="ko-KR" sz="2800" dirty="0"/>
              <a:t>file</a:t>
            </a:r>
            <a:r>
              <a:rPr lang="ko-KR" altLang="en-US" sz="2800" dirty="0"/>
              <a:t>이 자동으로 </a:t>
            </a:r>
            <a:r>
              <a:rPr lang="en-US" altLang="ko-KR" sz="2800" dirty="0"/>
              <a:t>close </a:t>
            </a:r>
            <a:r>
              <a:rPr lang="ko-KR" altLang="en-US" sz="2800" dirty="0"/>
              <a:t>됨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05064"/>
            <a:ext cx="4066803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5064"/>
            <a:ext cx="32766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913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Reference Variable</a:t>
            </a:r>
            <a:r>
              <a:rPr lang="ko-KR" altLang="en-US" dirty="0" smtClean="0"/>
              <a:t>에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변수를 정의하고 문자열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할당한다는 것은 실제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하는 것</a:t>
            </a:r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35147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0112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변수에 할당된 객체에  타입 및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확인하기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4725144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실행하면 현재 </a:t>
            </a:r>
            <a:r>
              <a:rPr lang="en-US" altLang="ko-KR" dirty="0" smtClean="0"/>
              <a:t>context </a:t>
            </a:r>
            <a:r>
              <a:rPr lang="ko-KR" altLang="en-US" dirty="0" smtClean="0"/>
              <a:t>내의 지정된 </a:t>
            </a:r>
            <a:r>
              <a:rPr lang="ko-KR" altLang="en-US" dirty="0" err="1" smtClean="0"/>
              <a:t>변수등을</a:t>
            </a:r>
            <a:r>
              <a:rPr lang="ko-KR" altLang="en-US" dirty="0" smtClean="0"/>
              <a:t> 볼 수 있음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1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버전에 따른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변경사항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r>
              <a:rPr lang="en-US" altLang="ko-KR" dirty="0"/>
              <a:t> </a:t>
            </a:r>
            <a:r>
              <a:rPr lang="en-US" altLang="ko-KR" dirty="0" smtClean="0"/>
              <a:t>namespace: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/>
              <a:t> </a:t>
            </a:r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변수로 정의하면 함수나 클래스 등에서 호출이 가능함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Globals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동일한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내에서 항상 호출 가능</a:t>
            </a:r>
            <a:endParaRPr lang="ko-KR" alt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3429000"/>
            <a:ext cx="3267075" cy="309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</a:t>
            </a:r>
            <a:r>
              <a:rPr lang="en-US" altLang="ko-KR" dirty="0"/>
              <a:t> </a:t>
            </a:r>
            <a:r>
              <a:rPr lang="en-US" altLang="ko-KR" dirty="0" smtClean="0"/>
              <a:t>namespace:</a:t>
            </a:r>
            <a:r>
              <a:rPr lang="ko-KR" altLang="en-US" dirty="0" smtClean="0"/>
              <a:t> 변수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globals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[‘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’],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값할당</a:t>
            </a:r>
            <a:r>
              <a:rPr lang="ko-KR" altLang="en-US" dirty="0" smtClean="0"/>
              <a:t> 으로 정의는 동일한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에서 관리되므로 동일하게 사용됨 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524250" cy="380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38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규칙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할당 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변수는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할당이 변수 정의가 되고 계속해서 할당되면 값이 바뀜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89040"/>
            <a:ext cx="3384376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참조변수에 반복 할당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변수에 저장되는 것은 실제 값 즉 객체의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할당되므로 동일한 변수에 다양한 값들이 데이터 타입에 상관없이 할당됨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05064"/>
            <a:ext cx="2267322" cy="20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04" y="472514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최종 할당된 결과만 저장됨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Context </a:t>
            </a:r>
            <a:r>
              <a:rPr lang="ko-KR" altLang="en-US" sz="2800" dirty="0" smtClean="0"/>
              <a:t>내에서 변수 삭제</a:t>
            </a:r>
            <a:r>
              <a:rPr lang="en-US" altLang="ko-KR" sz="2800" dirty="0" smtClean="0"/>
              <a:t>.</a:t>
            </a:r>
          </a:p>
          <a:p>
            <a:pPr marL="457200" lvl="1" indent="0" fontAlgn="base">
              <a:buNone/>
            </a:pPr>
            <a:r>
              <a:rPr lang="en-US" altLang="ko-KR" sz="2800" dirty="0" smtClean="0"/>
              <a:t>del 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, del(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으로 삭제</a:t>
            </a:r>
            <a:endParaRPr lang="ko-KR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56992"/>
            <a:ext cx="5943600" cy="27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3608" y="3212976"/>
            <a:ext cx="7795592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참조변수 활용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Chained Assignments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변수에 연속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여러 변수에 여러 할당이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제일 마지막은 값이 들어오면 동일한 값이 연속할당 처리됨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77072"/>
            <a:ext cx="22955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버전 변경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Augmented Assignments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7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계산 후 자신에게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여러 변수에 여러 할당이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제일 마지막은 값이 들어오면 동일한 값이 연속할당 처리됨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040"/>
            <a:ext cx="2514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operator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Operator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연산자에 상응하는 </a:t>
            </a:r>
            <a:r>
              <a:rPr lang="ko-KR" altLang="en-US" dirty="0" err="1" smtClean="0"/>
              <a:t>내장메소드를</a:t>
            </a:r>
            <a:r>
              <a:rPr lang="ko-KR" altLang="en-US" dirty="0" smtClean="0"/>
              <a:t> 가지고 있어 각 </a:t>
            </a:r>
            <a:r>
              <a:rPr lang="ko-KR" altLang="en-US" dirty="0" err="1" smtClean="0"/>
              <a:t>타입별로</a:t>
            </a:r>
            <a:r>
              <a:rPr lang="ko-KR" altLang="en-US" dirty="0" smtClean="0"/>
              <a:t> 연산자에 상응한 </a:t>
            </a:r>
            <a:r>
              <a:rPr lang="ko-KR" altLang="en-US" dirty="0" err="1" smtClean="0"/>
              <a:t>내장메소드가</a:t>
            </a:r>
            <a:r>
              <a:rPr lang="ko-KR" altLang="en-US" dirty="0" smtClean="0"/>
              <a:t> 구현되어 있음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8392"/>
            <a:ext cx="28479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68960"/>
            <a:ext cx="317182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68" y="4941169"/>
            <a:ext cx="3124200" cy="136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43608" y="3789040"/>
            <a:ext cx="172819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38590" y="4263169"/>
            <a:ext cx="2381281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4" idx="3"/>
            <a:endCxn id="59396" idx="1"/>
          </p:cNvCxnSpPr>
          <p:nvPr/>
        </p:nvCxnSpPr>
        <p:spPr>
          <a:xfrm flipV="1">
            <a:off x="2771800" y="3825044"/>
            <a:ext cx="1944216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1" idx="3"/>
            <a:endCxn id="59397" idx="1"/>
          </p:cNvCxnSpPr>
          <p:nvPr/>
        </p:nvCxnSpPr>
        <p:spPr>
          <a:xfrm>
            <a:off x="3419871" y="4479193"/>
            <a:ext cx="1340297" cy="1146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수학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5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사칙연산자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137717"/>
              </p:ext>
            </p:extLst>
          </p:nvPr>
        </p:nvGraphicFramePr>
        <p:xfrm>
          <a:off x="611559" y="2132855"/>
          <a:ext cx="7920881" cy="4099754"/>
        </p:xfrm>
        <a:graphic>
          <a:graphicData uri="http://schemas.openxmlformats.org/drawingml/2006/table">
            <a:tbl>
              <a:tblPr/>
              <a:tblGrid>
                <a:gridCol w="1384232"/>
                <a:gridCol w="4075793"/>
                <a:gridCol w="2460856"/>
              </a:tblGrid>
              <a:tr h="2745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68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Addition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Adds values on either side of the operator.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+ b = 30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-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Subtraction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Subtracts right hand operand from left hand operand.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– b = -10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*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Multiplication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Multiplies values on either side of the operator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* b = 200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/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Division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Divides left hand operand by right hand operand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 / a = 2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4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%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Modulus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Divides left hand operand by right hand operand and returns remainder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 % a = 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**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Exponent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Performs exponential (power) calculation on operators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a**b =10 to the power 20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41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//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Floor Division - The division of operands where the result is the quotient in which the digits after the decimal point are removed.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9//2 = 4 and 9.0//2.0 = 4.0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68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할</a:t>
            </a:r>
            <a:r>
              <a:rPr lang="ko-KR" altLang="en-US" dirty="0"/>
              <a:t>당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39482"/>
              </p:ext>
            </p:extLst>
          </p:nvPr>
        </p:nvGraphicFramePr>
        <p:xfrm>
          <a:off x="755576" y="1844824"/>
          <a:ext cx="7776864" cy="4494958"/>
        </p:xfrm>
        <a:graphic>
          <a:graphicData uri="http://schemas.openxmlformats.org/drawingml/2006/table">
            <a:tbl>
              <a:tblPr/>
              <a:tblGrid>
                <a:gridCol w="1629438"/>
                <a:gridCol w="3851399"/>
                <a:gridCol w="2296027"/>
              </a:tblGrid>
              <a:tr h="2560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276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=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Assigns values from right side operands to left side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c = a + b assigns value of a + b into c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Add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adds right operand to the left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+= a is equivalent to c = c +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-=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Subtract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subtracts right operand from the left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-= a is equivalent to c = c -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*=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Multiply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It multiplies right operand with the left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*= a is equivalent to c = c *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/=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Divide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It divides left operand with the right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/= a is equivalent to c = c / ac /= a is equivalent to c = c /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%=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Modulus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It takes modulus using two operands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%= a is equivalent to c = c %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4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**=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Exponent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Performs exponential (power) calculation on operators and assign value to the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**= a is equivalent to c = c **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//=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Floor </a:t>
                      </a:r>
                      <a:r>
                        <a:rPr lang="en-US" sz="1200" dirty="0">
                          <a:effectLst/>
                        </a:rPr>
                        <a:t>Division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performs floor division on operators and assign value to the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//= a is equivalent to c = c //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 </a:t>
            </a:r>
            <a:r>
              <a:rPr lang="en-US" altLang="ko-KR" dirty="0" smtClean="0"/>
              <a:t>: and, or, </a:t>
            </a:r>
            <a:r>
              <a:rPr lang="en-US" altLang="ko-KR" dirty="0" err="1" smtClean="0"/>
              <a:t>xor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334842"/>
              </p:ext>
            </p:extLst>
          </p:nvPr>
        </p:nvGraphicFramePr>
        <p:xfrm>
          <a:off x="971600" y="3140968"/>
          <a:ext cx="3816425" cy="3168352"/>
        </p:xfrm>
        <a:graphic>
          <a:graphicData uri="http://schemas.openxmlformats.org/drawingml/2006/table">
            <a:tbl>
              <a:tblPr/>
              <a:tblGrid>
                <a:gridCol w="1080311"/>
                <a:gridCol w="2736114"/>
              </a:tblGrid>
              <a:tr h="4079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9947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&amp;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서로 같은 비트가 있는 경우만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|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서로 같은 경우 또는 다른 경우도 전부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47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^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XOR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다른 경우만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936"/>
            <a:ext cx="24384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1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 </a:t>
            </a:r>
            <a:r>
              <a:rPr lang="en-US" altLang="ko-KR" dirty="0" smtClean="0"/>
              <a:t>: ~, &lt;&lt;, &gt;&gt;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455185"/>
              </p:ext>
            </p:extLst>
          </p:nvPr>
        </p:nvGraphicFramePr>
        <p:xfrm>
          <a:off x="899592" y="3140968"/>
          <a:ext cx="3744417" cy="2939737"/>
        </p:xfrm>
        <a:graphic>
          <a:graphicData uri="http://schemas.openxmlformats.org/drawingml/2006/table">
            <a:tbl>
              <a:tblPr/>
              <a:tblGrid>
                <a:gridCol w="1224137"/>
                <a:gridCol w="2520280"/>
              </a:tblGrid>
              <a:tr h="978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9877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~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Ones Complement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의 보수 구하기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&lt;&lt;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Left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좌측으로 비트 이동</a:t>
                      </a:r>
                      <a:r>
                        <a:rPr lang="en-US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&gt;&gt;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Right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우측으로 비트이동</a:t>
                      </a:r>
                      <a:r>
                        <a:rPr lang="en-US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80928"/>
            <a:ext cx="24384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43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버전 변경 문서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2to3</a:t>
            </a:r>
            <a:r>
              <a:rPr lang="ko-KR" altLang="en-US" dirty="0" smtClean="0"/>
              <a:t>에 대한 버전 변경에 대한 문서는 아래 참조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79512" y="2636912"/>
            <a:ext cx="88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http://www.diveintopython3.net/porting-code-to-python-3-with-2to3.html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4" y="3284984"/>
            <a:ext cx="7698060" cy="244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논리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5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651140"/>
              </p:ext>
            </p:extLst>
          </p:nvPr>
        </p:nvGraphicFramePr>
        <p:xfrm>
          <a:off x="539551" y="1916831"/>
          <a:ext cx="7920880" cy="2664296"/>
        </p:xfrm>
        <a:graphic>
          <a:graphicData uri="http://schemas.openxmlformats.org/drawingml/2006/table">
            <a:tbl>
              <a:tblPr/>
              <a:tblGrid>
                <a:gridCol w="2096703"/>
                <a:gridCol w="3183883"/>
                <a:gridCol w="2640294"/>
              </a:tblGrid>
              <a:tr h="3881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057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and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Logical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both the operands are true then condition becomes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and b) is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or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Logical </a:t>
                      </a:r>
                      <a:r>
                        <a:rPr lang="en-US" sz="1200" dirty="0">
                          <a:effectLst/>
                        </a:rPr>
                        <a:t>OR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any of the two operands are non-zero then condition becomes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or b) is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7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not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Logical </a:t>
                      </a:r>
                      <a:r>
                        <a:rPr lang="en-US" sz="1200" dirty="0">
                          <a:effectLst/>
                        </a:rPr>
                        <a:t>NOT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Used to reverse the logical state of its operand.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Not(a and b) is false.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5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</a:t>
            </a:r>
            <a:r>
              <a:rPr lang="ko-KR" altLang="en-US" dirty="0"/>
              <a:t>축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2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단축 연산</a:t>
            </a:r>
            <a:r>
              <a:rPr lang="en-US" altLang="ko-KR" dirty="0" smtClean="0"/>
              <a:t>: and/or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6062"/>
            <a:ext cx="3289548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76056" y="256490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and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 우측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6056" y="350100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and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이면 </a:t>
            </a:r>
            <a:r>
              <a:rPr lang="ko-KR" altLang="en-US" dirty="0"/>
              <a:t>좌</a:t>
            </a:r>
            <a:r>
              <a:rPr lang="ko-KR" altLang="en-US" dirty="0" smtClean="0"/>
              <a:t>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결과를 실행</a:t>
            </a:r>
            <a:endParaRPr lang="ko-KR" alt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321754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6056" y="444469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or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  </a:t>
            </a:r>
            <a:r>
              <a:rPr lang="ko-KR" altLang="en-US" dirty="0"/>
              <a:t>좌</a:t>
            </a:r>
            <a:r>
              <a:rPr lang="ko-KR" altLang="en-US" dirty="0" smtClean="0"/>
              <a:t>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53807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or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이면 우측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결과를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2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86882"/>
              </p:ext>
            </p:extLst>
          </p:nvPr>
        </p:nvGraphicFramePr>
        <p:xfrm>
          <a:off x="683568" y="1941708"/>
          <a:ext cx="7776863" cy="4367614"/>
        </p:xfrm>
        <a:graphic>
          <a:graphicData uri="http://schemas.openxmlformats.org/drawingml/2006/table">
            <a:tbl>
              <a:tblPr/>
              <a:tblGrid>
                <a:gridCol w="1120178"/>
                <a:gridCol w="3894809"/>
                <a:gridCol w="2761876"/>
              </a:tblGrid>
              <a:tr h="237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0733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==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values of two operands are equal, then the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(a == b) is not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33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!=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values of two operands are not equal,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08000" marR="108000" marT="16203" marB="1620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33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&lt;&gt;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values of two operands are not equal,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&lt;&gt; b) is true. This is similar to != operator.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9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&gt;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greater than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&gt; b) is not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52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&lt;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less than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&lt; b) is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70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&gt;=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greater than or equal to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&gt;= b) is not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70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&lt;=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less than or equal to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&lt;= b) is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멤버</a:t>
            </a:r>
            <a:r>
              <a:rPr lang="en-US" altLang="ko-KR" dirty="0" smtClean="0"/>
              <a:t>/</a:t>
            </a:r>
            <a:r>
              <a:rPr lang="ko-KR" altLang="en-US" dirty="0" smtClean="0"/>
              <a:t>식별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02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멤버쉽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640489"/>
              </p:ext>
            </p:extLst>
          </p:nvPr>
        </p:nvGraphicFramePr>
        <p:xfrm>
          <a:off x="539552" y="2564904"/>
          <a:ext cx="7992888" cy="2088232"/>
        </p:xfrm>
        <a:graphic>
          <a:graphicData uri="http://schemas.openxmlformats.org/drawingml/2006/table">
            <a:tbl>
              <a:tblPr/>
              <a:tblGrid>
                <a:gridCol w="963099"/>
                <a:gridCol w="3973685"/>
                <a:gridCol w="3056104"/>
              </a:tblGrid>
              <a:tr h="4971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95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in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true if it finds a variable in the specified sequence and false otherwise.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in y, here in results in a 1 if x is a member of sequence 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not in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true if it does not finds a variable in the specified sequence and false otherwise.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not in y, here not in results in a 1 if x is not a member of sequence 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2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식별 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27455"/>
              </p:ext>
            </p:extLst>
          </p:nvPr>
        </p:nvGraphicFramePr>
        <p:xfrm>
          <a:off x="683568" y="2348881"/>
          <a:ext cx="7776864" cy="2952328"/>
        </p:xfrm>
        <a:graphic>
          <a:graphicData uri="http://schemas.openxmlformats.org/drawingml/2006/table">
            <a:tbl>
              <a:tblPr/>
              <a:tblGrid>
                <a:gridCol w="1120178"/>
                <a:gridCol w="3489288"/>
                <a:gridCol w="3167398"/>
              </a:tblGrid>
              <a:tr h="4163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58025" marR="58025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58025" marR="58025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58025" marR="58025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267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is</a:t>
                      </a:r>
                    </a:p>
                  </a:txBody>
                  <a:tcPr marL="58025" marR="58025" marT="58025" marB="580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true if the variables on either side of the operator point to the same object and false otherwise.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is y, here </a:t>
                      </a:r>
                      <a:r>
                        <a:rPr lang="en-US" sz="1200" b="1" dirty="0">
                          <a:effectLst/>
                        </a:rPr>
                        <a:t>is</a:t>
                      </a:r>
                      <a:r>
                        <a:rPr lang="en-US" sz="1200" dirty="0">
                          <a:effectLst/>
                        </a:rPr>
                        <a:t> results in 1 if id(x) equals id(y).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7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is not</a:t>
                      </a:r>
                    </a:p>
                  </a:txBody>
                  <a:tcPr marL="58025" marR="58025" marT="58025" marB="580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false if the variables on either side of the operator point to the same object and true otherwise.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is not y, here </a:t>
                      </a:r>
                      <a:r>
                        <a:rPr lang="en-US" sz="1200" b="1" dirty="0">
                          <a:effectLst/>
                        </a:rPr>
                        <a:t>is not</a:t>
                      </a:r>
                      <a:r>
                        <a:rPr lang="en-US" sz="1200" dirty="0">
                          <a:effectLst/>
                        </a:rPr>
                        <a:t> results in 1 if id(x) is not 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9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값과 객체 비교 예시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12976"/>
            <a:ext cx="34956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객체의 값과 객체 동질성 비교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7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162258</TotalTime>
  <Words>14843</Words>
  <Application>Microsoft Office PowerPoint</Application>
  <PresentationFormat>화면 슬라이드 쇼(4:3)</PresentationFormat>
  <Paragraphs>3416</Paragraphs>
  <Slides>686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686</vt:i4>
      </vt:variant>
    </vt:vector>
  </HeadingPairs>
  <TitlesOfParts>
    <vt:vector size="687" baseType="lpstr">
      <vt:lpstr>가을</vt:lpstr>
      <vt:lpstr>Python 기초 교육 </vt:lpstr>
      <vt:lpstr>파이썬 </vt:lpstr>
      <vt:lpstr>  zen of python</vt:lpstr>
      <vt:lpstr> zen of python</vt:lpstr>
      <vt:lpstr>  platform</vt:lpstr>
      <vt:lpstr> platform module</vt:lpstr>
      <vt:lpstr>버전에 따른  변경사항 </vt:lpstr>
      <vt:lpstr>버전 변경 참조</vt:lpstr>
      <vt:lpstr>버전 변경 문서</vt:lpstr>
      <vt:lpstr>__future__</vt:lpstr>
      <vt:lpstr>3.X 버전과 동일한 </vt:lpstr>
      <vt:lpstr>리터럴/표현식 </vt:lpstr>
      <vt:lpstr> literal과 expression</vt:lpstr>
      <vt:lpstr>literal과 expression</vt:lpstr>
      <vt:lpstr>연산자와 피연산자</vt:lpstr>
      <vt:lpstr>연산자와 피연산자</vt:lpstr>
      <vt:lpstr>연산자 우선순위</vt:lpstr>
      <vt:lpstr>Division 연산자 : 버전 차이</vt:lpstr>
      <vt:lpstr>숫자타입 – 나눗셈 차이</vt:lpstr>
      <vt:lpstr>숫자타입 – 나눗셈 스페셜메소드</vt:lpstr>
      <vt:lpstr>표현식</vt:lpstr>
      <vt:lpstr>Expression</vt:lpstr>
      <vt:lpstr>Expression</vt:lpstr>
      <vt:lpstr>변수 관리 기준 </vt:lpstr>
      <vt:lpstr>참조변수란</vt:lpstr>
      <vt:lpstr>모든 이름은 변수</vt:lpstr>
      <vt:lpstr>참조변수( Reference Variable)</vt:lpstr>
      <vt:lpstr>참조변수 특징</vt:lpstr>
      <vt:lpstr>참조변수 정의</vt:lpstr>
      <vt:lpstr>참조변수  정의 및 초기화</vt:lpstr>
      <vt:lpstr>초기화 하지 않은 변수 사용</vt:lpstr>
      <vt:lpstr>값과 타입 (value &amp; Type) </vt:lpstr>
      <vt:lpstr>값과 타입</vt:lpstr>
      <vt:lpstr> 값과 타입의 관계</vt:lpstr>
      <vt:lpstr>참조변수와 객체</vt:lpstr>
      <vt:lpstr>변수(Variable)와 객체(object)</vt:lpstr>
      <vt:lpstr>Type 추론</vt:lpstr>
      <vt:lpstr>Type inference</vt:lpstr>
      <vt:lpstr>형변환</vt:lpstr>
      <vt:lpstr> 형변환은 새로운 객체를 생성</vt:lpstr>
      <vt:lpstr>Int로 형변환</vt:lpstr>
      <vt:lpstr> float로 형변환</vt:lpstr>
      <vt:lpstr>타입별 로직 처리</vt:lpstr>
      <vt:lpstr> 함수 인자를 체크해서 타입별 처리</vt:lpstr>
      <vt:lpstr>변수/함수/클래스명명 규칙 </vt:lpstr>
      <vt:lpstr>식별자</vt:lpstr>
      <vt:lpstr>식별자 란 </vt:lpstr>
      <vt:lpstr>식별자 명명 방식 </vt:lpstr>
      <vt:lpstr>동일 식별자 처리 규칙</vt:lpstr>
      <vt:lpstr>식별자 충돌</vt:lpstr>
      <vt:lpstr>Special  명명</vt:lpstr>
      <vt:lpstr>Special 속성 및 메소드</vt:lpstr>
      <vt:lpstr>Keywords </vt:lpstr>
      <vt:lpstr>Keyword</vt:lpstr>
      <vt:lpstr>Keyword 정보 확인</vt:lpstr>
      <vt:lpstr>Keyword : 2.x  </vt:lpstr>
      <vt:lpstr>Keyword : print(2.x)  </vt:lpstr>
      <vt:lpstr>Keyword : 3.x  </vt:lpstr>
      <vt:lpstr>print</vt:lpstr>
      <vt:lpstr>Print : 2.7버전일 경우 </vt:lpstr>
      <vt:lpstr>참조 변수 정의 </vt:lpstr>
      <vt:lpstr>참조변수 정의</vt:lpstr>
      <vt:lpstr>변수 정의 규칙</vt:lpstr>
      <vt:lpstr>참조 변수 정의 및 할당</vt:lpstr>
      <vt:lpstr>변수 관리 기준</vt:lpstr>
      <vt:lpstr> 모듈 namespace 관리</vt:lpstr>
      <vt:lpstr> class method : 변수 검색</vt:lpstr>
      <vt:lpstr>참조변수 정의 및 검색</vt:lpstr>
      <vt:lpstr>Reference Variable에 값을 할당 </vt:lpstr>
      <vt:lpstr>변수 namespace: dict type</vt:lpstr>
      <vt:lpstr>변수 namespace: 변수 정의</vt:lpstr>
      <vt:lpstr>변수 binding 규칙</vt:lpstr>
      <vt:lpstr>Variable 할당 규칙</vt:lpstr>
      <vt:lpstr>참조변수에 반복 할당 </vt:lpstr>
      <vt:lpstr>참조변수 삭제</vt:lpstr>
      <vt:lpstr>Variable 삭제</vt:lpstr>
      <vt:lpstr>참조변수 활용 </vt:lpstr>
      <vt:lpstr>Chained Assignments</vt:lpstr>
      <vt:lpstr>여러 변수에 연속 할당</vt:lpstr>
      <vt:lpstr>Augmented Assignments</vt:lpstr>
      <vt:lpstr>변수 계산 후 자신에게 할당</vt:lpstr>
      <vt:lpstr>operator 이해하기 </vt:lpstr>
      <vt:lpstr>Operator 처리 기준</vt:lpstr>
      <vt:lpstr>내장 메소드와 연산자</vt:lpstr>
      <vt:lpstr>수학 연산자</vt:lpstr>
      <vt:lpstr>사칙연산자</vt:lpstr>
      <vt:lpstr>할당연산자</vt:lpstr>
      <vt:lpstr>비트연산자 : and, or, xor</vt:lpstr>
      <vt:lpstr>비트연산자 : ~, &lt;&lt;, &gt;&gt;</vt:lpstr>
      <vt:lpstr>논리 연산자</vt:lpstr>
      <vt:lpstr>논리연산자</vt:lpstr>
      <vt:lpstr>단축 연산자</vt:lpstr>
      <vt:lpstr>단축 연산: and/or</vt:lpstr>
      <vt:lpstr>비교 연산자</vt:lpstr>
      <vt:lpstr>비교연산자</vt:lpstr>
      <vt:lpstr>멤버/식별 연산자</vt:lpstr>
      <vt:lpstr>멤버쉽 연산자</vt:lpstr>
      <vt:lpstr>식별 연산자</vt:lpstr>
      <vt:lpstr>값과 객체 비교 예시</vt:lpstr>
      <vt:lpstr>  숫자(연산자) </vt:lpstr>
      <vt:lpstr> numbers </vt:lpstr>
      <vt:lpstr>Complex : 구체화하기</vt:lpstr>
      <vt:lpstr>Complex : 실행하기</vt:lpstr>
      <vt:lpstr> operator 모듈</vt:lpstr>
      <vt:lpstr>연산자 함수: 연산자 비교 1</vt:lpstr>
      <vt:lpstr>연산자 함수: 연산자 비교 2</vt:lpstr>
      <vt:lpstr> operator 모듈 주요 예시</vt:lpstr>
      <vt:lpstr>연산자 함수: type 체크</vt:lpstr>
      <vt:lpstr>연산자 함수:method caller</vt:lpstr>
      <vt:lpstr>연산자 함수:method caller</vt:lpstr>
      <vt:lpstr>연산자 함수: itemgetter</vt:lpstr>
      <vt:lpstr>sequence type (common operation) </vt:lpstr>
      <vt:lpstr>Sequence protocol</vt:lpstr>
      <vt:lpstr> Sequence 타입 이란</vt:lpstr>
      <vt:lpstr> Sequence 타입 공통연산</vt:lpstr>
      <vt:lpstr>Offset 확인</vt:lpstr>
      <vt:lpstr>Offset 확인 방법</vt:lpstr>
      <vt:lpstr>Offset :역방향 </vt:lpstr>
      <vt:lpstr>Sequence 타입비교</vt:lpstr>
      <vt:lpstr> Sequence 타입비교</vt:lpstr>
      <vt:lpstr>  sequence type (unpack 처리기준) </vt:lpstr>
      <vt:lpstr>Unpacking a Sequence</vt:lpstr>
      <vt:lpstr>Unpacking a Sequence 이란</vt:lpstr>
      <vt:lpstr>Unpack  variable</vt:lpstr>
      <vt:lpstr>Unpack해서 변수에 할당</vt:lpstr>
      <vt:lpstr>Unpack 처리 의미 </vt:lpstr>
      <vt:lpstr>Unpack 과 tuple 처리 구분</vt:lpstr>
      <vt:lpstr>메소드 결과값 unpack</vt:lpstr>
      <vt:lpstr>unpack : 메소드 처리 후</vt:lpstr>
      <vt:lpstr>내장타입 unpack</vt:lpstr>
      <vt:lpstr>Sequence 타입 unpack</vt:lpstr>
      <vt:lpstr>Iterable/generator/file unpack</vt:lpstr>
      <vt:lpstr> * 표현식 unpack</vt:lpstr>
      <vt:lpstr>Tuple 표기법이지 unpack 아님</vt:lpstr>
      <vt:lpstr>변수 unpack 예시 : 2.버전</vt:lpstr>
      <vt:lpstr>변수 unpack 예시 : 3.버전</vt:lpstr>
      <vt:lpstr>내장 data type </vt:lpstr>
      <vt:lpstr>Namespace(__dict__) 미존재</vt:lpstr>
      <vt:lpstr>내장타입 : __dict__ 미존재</vt:lpstr>
      <vt:lpstr>내장 타입을 상속 처리</vt:lpstr>
      <vt:lpstr>상속 처리 : 일반</vt:lpstr>
      <vt:lpstr>상속 처리 : str 내장타입</vt:lpstr>
      <vt:lpstr>내장타입 /숫자 type </vt:lpstr>
      <vt:lpstr>Numeric Type</vt:lpstr>
      <vt:lpstr>숫자타입</vt:lpstr>
      <vt:lpstr>숫자타입 – 기본 연산자 및 함수</vt:lpstr>
      <vt:lpstr>Numeric Type(int)</vt:lpstr>
      <vt:lpstr>숫자타입 - int</vt:lpstr>
      <vt:lpstr>숫자타입 – int 예시</vt:lpstr>
      <vt:lpstr>숫자타입 – long 타입</vt:lpstr>
      <vt:lpstr>Numeric Type(float)</vt:lpstr>
      <vt:lpstr>숫자타입 - float</vt:lpstr>
      <vt:lpstr>숫자타입 – float 예시</vt:lpstr>
      <vt:lpstr>Numeric Type(complex)</vt:lpstr>
      <vt:lpstr>숫자타입 - complex</vt:lpstr>
      <vt:lpstr>숫자타입 – complex 예시</vt:lpstr>
      <vt:lpstr>분수계산하기</vt:lpstr>
      <vt:lpstr>숫자타입 – fractions 표시</vt:lpstr>
      <vt:lpstr>숫자타입 – fractions 연산</vt:lpstr>
      <vt:lpstr>내장타입/sequence type </vt:lpstr>
      <vt:lpstr>Sequence  Type</vt:lpstr>
      <vt:lpstr>Sequence 타입</vt:lpstr>
      <vt:lpstr>Sequence – 기본 연산자 및 함수</vt:lpstr>
      <vt:lpstr>사용자 정의 sequence</vt:lpstr>
      <vt:lpstr>사용자 Sequence  class 정의</vt:lpstr>
      <vt:lpstr>사용자 Sequence  class </vt:lpstr>
      <vt:lpstr>사용자 Sequence  class  활용</vt:lpstr>
      <vt:lpstr>Sequence sorting</vt:lpstr>
      <vt:lpstr>Sequence-revesed</vt:lpstr>
      <vt:lpstr>Sequence-sorted</vt:lpstr>
      <vt:lpstr>Sequence : zip 함수</vt:lpstr>
      <vt:lpstr> zip 함수로 seq를 결합하기</vt:lpstr>
      <vt:lpstr> zip : 3.x 버전 변경이유</vt:lpstr>
      <vt:lpstr> zip : 3.x 버전 처리 : zip</vt:lpstr>
      <vt:lpstr> zip : 3.x 버전 list 처리</vt:lpstr>
      <vt:lpstr> zip : 3.x 버전 처리 : join</vt:lpstr>
      <vt:lpstr>내장 sequence (string)  data type</vt:lpstr>
      <vt:lpstr>Sequence : String Type</vt:lpstr>
      <vt:lpstr>Sequence 타입-str</vt:lpstr>
      <vt:lpstr>String 갱신: 새로 만들기</vt:lpstr>
      <vt:lpstr>String-operator</vt:lpstr>
      <vt:lpstr>Operator+ 함수 처리 예시</vt:lpstr>
      <vt:lpstr>String-escape 문자</vt:lpstr>
      <vt:lpstr>Sequence : String method</vt:lpstr>
      <vt:lpstr>Sequence-String 메소드(1)</vt:lpstr>
      <vt:lpstr>Sequence-String 메소드(2)</vt:lpstr>
      <vt:lpstr>Sequence-String 메소드(3)</vt:lpstr>
      <vt:lpstr>Sequence-String 메소드(4)</vt:lpstr>
      <vt:lpstr>Sequence-String 메소드(5)</vt:lpstr>
      <vt:lpstr>주요 메소드 처리 예시</vt:lpstr>
      <vt:lpstr>String : count</vt:lpstr>
      <vt:lpstr>String : find</vt:lpstr>
      <vt:lpstr>String : index</vt:lpstr>
      <vt:lpstr>문자열 내의 구성</vt:lpstr>
      <vt:lpstr>String : partition</vt:lpstr>
      <vt:lpstr>String : join 메소드</vt:lpstr>
      <vt:lpstr>String : split 메소드</vt:lpstr>
      <vt:lpstr>String : startswith</vt:lpstr>
      <vt:lpstr>String : endswith</vt:lpstr>
      <vt:lpstr>Translate:문자열 치환</vt:lpstr>
      <vt:lpstr>String : translate </vt:lpstr>
      <vt:lpstr>string.maketrans : help</vt:lpstr>
      <vt:lpstr> string.maketrans ; 정의</vt:lpstr>
      <vt:lpstr>String : translate : 치환 사례 1</vt:lpstr>
      <vt:lpstr>String : translate : 치환 사례 2</vt:lpstr>
      <vt:lpstr>Translate: 3버전 문자열치환</vt:lpstr>
      <vt:lpstr>Translate : table 만들기</vt:lpstr>
      <vt:lpstr>Translate: 문자열 치환 예시</vt:lpstr>
      <vt:lpstr>Translate:문자열 삭제</vt:lpstr>
      <vt:lpstr>String : translate : 삭제</vt:lpstr>
      <vt:lpstr>2.10 내장 sequence (list)  data type</vt:lpstr>
      <vt:lpstr>Sequence : List Type</vt:lpstr>
      <vt:lpstr>Sequence-List</vt:lpstr>
      <vt:lpstr>Sequence - List 기본 처리</vt:lpstr>
      <vt:lpstr>Sequence-List : +/extend</vt:lpstr>
      <vt:lpstr>Sequence-List 용 내장함수</vt:lpstr>
      <vt:lpstr>Sequence-List : compare</vt:lpstr>
      <vt:lpstr>Sequence : List method</vt:lpstr>
      <vt:lpstr>Sequence-List 메소드</vt:lpstr>
      <vt:lpstr>Sequence-List : append</vt:lpstr>
      <vt:lpstr>Sequence-List : count</vt:lpstr>
      <vt:lpstr>Sequence-List : pop</vt:lpstr>
      <vt:lpstr>Sequence-List : remove</vt:lpstr>
      <vt:lpstr>Sequence-List : insert</vt:lpstr>
      <vt:lpstr>Sequence-List로 sort 처리</vt:lpstr>
      <vt:lpstr>Sequence-List로 stack 처리</vt:lpstr>
      <vt:lpstr>Sequence-List로 queue 처리</vt:lpstr>
      <vt:lpstr>Sequence-List: reverse</vt:lpstr>
      <vt:lpstr>문자열 삽입 위치 확인</vt:lpstr>
      <vt:lpstr>Bisect 모듈</vt:lpstr>
      <vt:lpstr>내장 sequence (tuple)  data type</vt:lpstr>
      <vt:lpstr>Sequence : Tuple Type</vt:lpstr>
      <vt:lpstr>Sequence - Tuple 기본 처리</vt:lpstr>
      <vt:lpstr>Sequence- Tuple 용 내장함수</vt:lpstr>
      <vt:lpstr>Tuple 속성처리</vt:lpstr>
      <vt:lpstr>동일 객체 처리</vt:lpstr>
      <vt:lpstr>Tuple : 동일한 객체 처리</vt:lpstr>
      <vt:lpstr>Tuple 처리 이슈</vt:lpstr>
      <vt:lpstr>Tuple 내의 mutable 사용</vt:lpstr>
      <vt:lpstr>2.12 Sequence  type (Index/slice) 검색 </vt:lpstr>
      <vt:lpstr>Sequence 타입 검색 방법</vt:lpstr>
      <vt:lpstr>검색 방법</vt:lpstr>
      <vt:lpstr>Index/slice 검색</vt:lpstr>
      <vt:lpstr>Sequence 타입 검색</vt:lpstr>
      <vt:lpstr>Accessing Values : index</vt:lpstr>
      <vt:lpstr>Index와 slice 차이</vt:lpstr>
      <vt:lpstr>Index/slice 갱신</vt:lpstr>
      <vt:lpstr>Updating Values : list</vt:lpstr>
      <vt:lpstr>Updating Values: string</vt:lpstr>
      <vt:lpstr> enumerater 함수</vt:lpstr>
      <vt:lpstr>index 와 값 사용하기</vt:lpstr>
      <vt:lpstr>Slice()함수 사용하기</vt:lpstr>
      <vt:lpstr>slice() 함수 이용</vt:lpstr>
      <vt:lpstr>slice() 함수 이용해서 계산</vt:lpstr>
      <vt:lpstr>Slice 내부 메소드(모든버전용)</vt:lpstr>
      <vt:lpstr>slicing 내부 조회/갱신/삭제</vt:lpstr>
      <vt:lpstr>Slice 내부 메소드(2버전용)</vt:lpstr>
      <vt:lpstr>Container 내부 조회/갱신/삭제</vt:lpstr>
      <vt:lpstr> get/set/del item 예시 </vt:lpstr>
      <vt:lpstr> get/set/del slice 처리 예시 </vt:lpstr>
      <vt:lpstr>String  format 공통 이해하기 </vt:lpstr>
      <vt:lpstr>Format conversion type</vt:lpstr>
      <vt:lpstr>Format : 변환타입</vt:lpstr>
      <vt:lpstr>New 타입변환 코드</vt:lpstr>
      <vt:lpstr>String-format 코드 : 위치접근</vt:lpstr>
      <vt:lpstr>String-format 코드 : 이름접근</vt:lpstr>
      <vt:lpstr>String-format 코드</vt:lpstr>
      <vt:lpstr>String Format -old</vt:lpstr>
      <vt:lpstr>String-format 코드</vt:lpstr>
      <vt:lpstr>String-format처리(%) : 위치</vt:lpstr>
      <vt:lpstr>String-format처리(%) : name</vt:lpstr>
      <vt:lpstr>String format (폭과 정확도) 이해하기</vt:lpstr>
      <vt:lpstr>New 폭과 정확도</vt:lpstr>
      <vt:lpstr>String-format메소드 : 정수</vt:lpstr>
      <vt:lpstr>String-format메소드 : 실수</vt:lpstr>
      <vt:lpstr>String-format함수 : 문자열</vt:lpstr>
      <vt:lpstr>String-format – 숫자</vt:lpstr>
      <vt:lpstr>old 폭과 정확도</vt:lpstr>
      <vt:lpstr>String-format함수 : 포매팅</vt:lpstr>
      <vt:lpstr> old 폭을 * 이용</vt:lpstr>
      <vt:lpstr>* 파리미터 받기</vt:lpstr>
      <vt:lpstr>String format 위치 및 name 이해하기 </vt:lpstr>
      <vt:lpstr>String Format –new</vt:lpstr>
      <vt:lpstr>String-format함수  </vt:lpstr>
      <vt:lpstr>위치 및 name - new</vt:lpstr>
      <vt:lpstr>String-format함수 : index </vt:lpstr>
      <vt:lpstr>String-format함수 : name 치환</vt:lpstr>
      <vt:lpstr>String-format함수 : 혼용 치환</vt:lpstr>
      <vt:lpstr>위치 및 name - old</vt:lpstr>
      <vt:lpstr>String-format함수 : 혼용 치환</vt:lpstr>
      <vt:lpstr>String format 정렬 및 사인부호 처리하기 </vt:lpstr>
      <vt:lpstr>정렬 new</vt:lpstr>
      <vt:lpstr>String-format  정렬</vt:lpstr>
      <vt:lpstr>String-format메소드 – 정렬</vt:lpstr>
      <vt:lpstr>Sign/0처리- new</vt:lpstr>
      <vt:lpstr>Signs, Zero-Padding</vt:lpstr>
      <vt:lpstr>Sign/0처리- old</vt:lpstr>
      <vt:lpstr>Signs, Zero-Padding</vt:lpstr>
      <vt:lpstr>내장 set data type </vt:lpstr>
      <vt:lpstr>Set Type</vt:lpstr>
      <vt:lpstr>Set 타입</vt:lpstr>
      <vt:lpstr>Set 타입 – 생성시 주의</vt:lpstr>
      <vt:lpstr>Set 타입 – 생성</vt:lpstr>
      <vt:lpstr>Set 타입 – 검색</vt:lpstr>
      <vt:lpstr> dict.keys() 처리</vt:lpstr>
      <vt:lpstr> dict.keys() : 3버전</vt:lpstr>
      <vt:lpstr>FrozenSet Type</vt:lpstr>
      <vt:lpstr>FrozenSet 생성 및 추가</vt:lpstr>
      <vt:lpstr>Set Type 내장함수/메소드</vt:lpstr>
      <vt:lpstr>Set 타입- 내장 함수</vt:lpstr>
      <vt:lpstr>Set 타입- 메소드 1</vt:lpstr>
      <vt:lpstr>Set 타입- 메소드 2</vt:lpstr>
      <vt:lpstr>내장함수/메소드 예시</vt:lpstr>
      <vt:lpstr>Set 타입 – 타입내부 점검 처리</vt:lpstr>
      <vt:lpstr>Set 타입 – 기본 연산 처리</vt:lpstr>
      <vt:lpstr>Set 타입 – update</vt:lpstr>
      <vt:lpstr>Set 타입 :intersection_update</vt:lpstr>
      <vt:lpstr>Set 타입 :difference_update</vt:lpstr>
      <vt:lpstr>Set 타입 :symmetric_difference_update</vt:lpstr>
      <vt:lpstr>Set 타입 – add</vt:lpstr>
      <vt:lpstr>Set 타입 – remove</vt:lpstr>
      <vt:lpstr>Set 타입 – discard</vt:lpstr>
      <vt:lpstr>Set 타입 – pop</vt:lpstr>
      <vt:lpstr>Set 타입 – clear</vt:lpstr>
      <vt:lpstr>내장 mapping data type </vt:lpstr>
      <vt:lpstr>mapping Type</vt:lpstr>
      <vt:lpstr>Mapping 타입-dictionary</vt:lpstr>
      <vt:lpstr>Mapping 타입 - dict</vt:lpstr>
      <vt:lpstr>Mapping 타입 – 사용자 클래스 정의</vt:lpstr>
      <vt:lpstr>Hash 처리</vt:lpstr>
      <vt:lpstr> key 값은 hash </vt:lpstr>
      <vt:lpstr> dict 생성</vt:lpstr>
      <vt:lpstr>Map 타입 - 생성</vt:lpstr>
      <vt:lpstr> dict 접근</vt:lpstr>
      <vt:lpstr>Mapping - Accessing Elements</vt:lpstr>
      <vt:lpstr>Mapping - Updating Elements</vt:lpstr>
      <vt:lpstr>Mapping - Delete Elements</vt:lpstr>
      <vt:lpstr> dict 내장함수 처리</vt:lpstr>
      <vt:lpstr>Mapping– dict 지원 내장함수</vt:lpstr>
      <vt:lpstr>Mapping -dict class 구조 확인 </vt:lpstr>
      <vt:lpstr> dict 메소드 처리</vt:lpstr>
      <vt:lpstr>Mapping -dictionary 메소드</vt:lpstr>
      <vt:lpstr> dict.get() 사용</vt:lpstr>
      <vt:lpstr> dict.setdefault()사용</vt:lpstr>
      <vt:lpstr> dict.get/setdefault()사용</vt:lpstr>
      <vt:lpstr> dict.update() 사용</vt:lpstr>
      <vt:lpstr> iteritems/iterkeys/itervalues</vt:lpstr>
      <vt:lpstr> 버전 변경</vt:lpstr>
      <vt:lpstr>버전변경</vt:lpstr>
      <vt:lpstr> 메소드 결과 타입 변경</vt:lpstr>
      <vt:lpstr> dict.key/values/items()</vt:lpstr>
      <vt:lpstr> dict.key/values/items: for문</vt:lpstr>
      <vt:lpstr> dict.key:  set 연산</vt:lpstr>
      <vt:lpstr> viewitems/keys/values 처리</vt:lpstr>
      <vt:lpstr> dict.viewitems() 사용</vt:lpstr>
      <vt:lpstr> viewitems/viewkeys() </vt:lpstr>
      <vt:lpstr>내장 Boolean  data type </vt:lpstr>
      <vt:lpstr>Boolean type  </vt:lpstr>
      <vt:lpstr>Boolean 타입</vt:lpstr>
      <vt:lpstr>Bool 타입 내부 확인</vt:lpstr>
      <vt:lpstr>내장 none data type </vt:lpstr>
      <vt:lpstr>None type</vt:lpstr>
      <vt:lpstr>None</vt:lpstr>
      <vt:lpstr>None 타입 내부 확인</vt:lpstr>
      <vt:lpstr>2.21 Type 변환 </vt:lpstr>
      <vt:lpstr>Type Conversion</vt:lpstr>
      <vt:lpstr>Type conversion</vt:lpstr>
      <vt:lpstr>Type  조회</vt:lpstr>
      <vt:lpstr>immutable</vt:lpstr>
      <vt:lpstr> immutable 객체 변환</vt:lpstr>
      <vt:lpstr>String에서 integer 변환</vt:lpstr>
      <vt:lpstr> 동일 String 변환</vt:lpstr>
      <vt:lpstr>mutable</vt:lpstr>
      <vt:lpstr> mutable 객체 변환</vt:lpstr>
      <vt:lpstr>Data type copy </vt:lpstr>
      <vt:lpstr>Copy 처리</vt:lpstr>
      <vt:lpstr>Mutable &amp; immutable</vt:lpstr>
      <vt:lpstr>Copy 처리 : immutable</vt:lpstr>
      <vt:lpstr> str타입 copy 처리</vt:lpstr>
      <vt:lpstr> tuple타입 copy 처리</vt:lpstr>
      <vt:lpstr>Copy 처리 : mutable</vt:lpstr>
      <vt:lpstr> list타입 copy 처리</vt:lpstr>
      <vt:lpstr> set타입 copy 처리</vt:lpstr>
      <vt:lpstr> dict 타입 copy 처리</vt:lpstr>
      <vt:lpstr>deepcopy</vt:lpstr>
      <vt:lpstr>  deepcopy 사용하기</vt:lpstr>
      <vt:lpstr>Comprehension 이해하기 </vt:lpstr>
      <vt:lpstr>comprehension</vt:lpstr>
      <vt:lpstr>조건제시법/원소나열법</vt:lpstr>
      <vt:lpstr>Comprehension</vt:lpstr>
      <vt:lpstr>Comprehension 내 변수관리</vt:lpstr>
      <vt:lpstr>파이썬 2.버전</vt:lpstr>
      <vt:lpstr>파이썬 3.버전</vt:lpstr>
      <vt:lpstr>  list comprehension </vt:lpstr>
      <vt:lpstr>List Comprehension</vt:lpstr>
      <vt:lpstr>List Comprehension : 다중</vt:lpstr>
      <vt:lpstr>List 원소로 함수 처리</vt:lpstr>
      <vt:lpstr>함수 내부에 외부 변수 참조</vt:lpstr>
      <vt:lpstr>함수 초기값으로 외부변수 처리</vt:lpstr>
      <vt:lpstr>  set comprehension </vt:lpstr>
      <vt:lpstr>Set Comprehension</vt:lpstr>
      <vt:lpstr>set Comprehension : 다중</vt:lpstr>
      <vt:lpstr>  dict comprehension </vt:lpstr>
      <vt:lpstr>Dict Comprehension</vt:lpstr>
      <vt:lpstr>Dict Comprehension :  단순 </vt:lpstr>
      <vt:lpstr>dict Comprehension : 다중</vt:lpstr>
      <vt:lpstr>Generator  표현식 이해하기 </vt:lpstr>
      <vt:lpstr>  generator 표현식</vt:lpstr>
      <vt:lpstr>Generator 생성</vt:lpstr>
      <vt:lpstr>Generator 호출</vt:lpstr>
      <vt:lpstr>  generator 직접 처리</vt:lpstr>
      <vt:lpstr>Generator 호출 : send</vt:lpstr>
      <vt:lpstr>함수 정의 </vt:lpstr>
      <vt:lpstr>함수를 사용하는 이유</vt:lpstr>
      <vt:lpstr> 함수 사용 이유</vt:lpstr>
      <vt:lpstr>함수 정의/호출</vt:lpstr>
      <vt:lpstr> 함수 정의/호출</vt:lpstr>
      <vt:lpstr> 함수 정의/호출 예시</vt:lpstr>
      <vt:lpstr>함수명 확인</vt:lpstr>
      <vt:lpstr> 함수명 관리</vt:lpstr>
      <vt:lpstr> 함수정의 명과 변수명 충돌</vt:lpstr>
      <vt:lpstr>파라미터는 로컬변수</vt:lpstr>
      <vt:lpstr> 함수 파라미터와 함수 인자</vt:lpstr>
      <vt:lpstr> 로컬 변수 관리</vt:lpstr>
      <vt:lpstr>함수 내부 확인</vt:lpstr>
      <vt:lpstr>함수 내부 :</vt:lpstr>
      <vt:lpstr>함수 내부 : 버전에 따른 변경</vt:lpstr>
      <vt:lpstr>함수 내부 : __annotations__</vt:lpstr>
      <vt:lpstr>함수 내부 : __kwdefaults__</vt:lpstr>
      <vt:lpstr>함수 내부 : __qualname__</vt:lpstr>
      <vt:lpstr>함수 내부 : __qualname__</vt:lpstr>
      <vt:lpstr>파라미터 정보 검색</vt:lpstr>
      <vt:lpstr> 함수 파라미터 읽어오기</vt:lpstr>
      <vt:lpstr>함수의 결과값 </vt:lpstr>
      <vt:lpstr> 함수 결과값 처리 기준</vt:lpstr>
      <vt:lpstr> return 처리</vt:lpstr>
      <vt:lpstr> return없어도 결과값 처리</vt:lpstr>
      <vt:lpstr>함수 정의 (annotations) </vt:lpstr>
      <vt:lpstr>annotations</vt:lpstr>
      <vt:lpstr> annotation 정의</vt:lpstr>
      <vt:lpstr> annotation 예시 : tuple</vt:lpstr>
      <vt:lpstr> annotation 예시 : int</vt:lpstr>
      <vt:lpstr>함수 관리 기준 (함수는 객체) </vt:lpstr>
      <vt:lpstr>함수도 객체이다</vt:lpstr>
      <vt:lpstr> 함수와 함수 객체란</vt:lpstr>
      <vt:lpstr> class 에서 함수 만들기</vt:lpstr>
      <vt:lpstr>런타임 함수 실행</vt:lpstr>
      <vt:lpstr> exec 는 사용</vt:lpstr>
      <vt:lpstr> class 에서 함수 만들기 :exec</vt:lpstr>
      <vt:lpstr> exec : 2.버전은 키워드</vt:lpstr>
      <vt:lpstr> exec : 3. 버전은 함수</vt:lpstr>
      <vt:lpstr>Lambda 기초 </vt:lpstr>
      <vt:lpstr>함수 표현식</vt:lpstr>
      <vt:lpstr> lambda</vt:lpstr>
      <vt:lpstr>함수 표현식내 함수 사용</vt:lpstr>
      <vt:lpstr> lambda 내 함수 처리</vt:lpstr>
      <vt:lpstr>함수 표현식내 global 변수 사용</vt:lpstr>
      <vt:lpstr>Lambda : Global 변수 사용  </vt:lpstr>
      <vt:lpstr>함수를  값으로 사용하기 </vt:lpstr>
      <vt:lpstr>함수를 함수인자로 전달</vt:lpstr>
      <vt:lpstr>  함수를 다른 함수에 인자로 전달</vt:lpstr>
      <vt:lpstr>함수 결과를 함수로 전달</vt:lpstr>
      <vt:lpstr>  함수 결과값이 함수</vt:lpstr>
      <vt:lpstr>  함수를 연속해서 처리</vt:lpstr>
      <vt:lpstr>내부 함수를 외부로 전달</vt:lpstr>
      <vt:lpstr>  함수 결과값이 함수</vt:lpstr>
      <vt:lpstr>함수형 프로그램</vt:lpstr>
      <vt:lpstr>  apply 함수 정의</vt:lpstr>
      <vt:lpstr> 함수형 프로그램</vt:lpstr>
      <vt:lpstr>Namespace 지역/전역  상세 관리 기준</vt:lpstr>
      <vt:lpstr>변수 관리 영역</vt:lpstr>
      <vt:lpstr>지역변수와 전역변수</vt:lpstr>
      <vt:lpstr>지역변수와 전역변수 예시 1</vt:lpstr>
      <vt:lpstr>지역변수와 전역변수 예시 2</vt:lpstr>
      <vt:lpstr>참조변수 지역/전역 할당</vt:lpstr>
      <vt:lpstr>참조변수 : global영역</vt:lpstr>
      <vt:lpstr>참조변수 : local 영역</vt:lpstr>
      <vt:lpstr>Global immutable 변수 처리</vt:lpstr>
      <vt:lpstr> global 변수 참조는 가능</vt:lpstr>
      <vt:lpstr> global 변수:표현식에 사용시 에러</vt:lpstr>
      <vt:lpstr> global 변수를 표현식 사용 방식</vt:lpstr>
      <vt:lpstr>Global mutable 변수 처리</vt:lpstr>
      <vt:lpstr> global 변수 : mutable</vt:lpstr>
      <vt:lpstr>내포 함수에 대한 namespace  관리기준</vt:lpstr>
      <vt:lpstr> nonlocal(2버전)</vt:lpstr>
      <vt:lpstr>외부함수 변수: 2버전대 처리 </vt:lpstr>
      <vt:lpstr> nonlocal(3버전)</vt:lpstr>
      <vt:lpstr>Nonlocal를 사용하는 이유</vt:lpstr>
      <vt:lpstr>외부함수 변수:표현식사용시 에러</vt:lpstr>
      <vt:lpstr>외부함수 변수: 표현식 사용 방식</vt:lpstr>
      <vt:lpstr>  함수 구현  로직 보기 </vt:lpstr>
      <vt:lpstr>함수 Bytecode 보기</vt:lpstr>
      <vt:lpstr>dis 모듈: bytecode 보기</vt:lpstr>
      <vt:lpstr>함수 source보기</vt:lpstr>
      <vt:lpstr>Inspect 모듈: source 보기</vt:lpstr>
      <vt:lpstr>  함수 호출시  참조 방식 </vt:lpstr>
      <vt:lpstr>Callable이란</vt:lpstr>
      <vt:lpstr> callable</vt:lpstr>
      <vt:lpstr>__call__ 메소드 존재유무</vt:lpstr>
      <vt:lpstr>함수 참조 방법</vt:lpstr>
      <vt:lpstr>함수명 검색 방법</vt:lpstr>
      <vt:lpstr>사용자 정의 함수 처리</vt:lpstr>
      <vt:lpstr>외부함수 호출하기</vt:lpstr>
      <vt:lpstr>파이썬 내장함수 처리</vt:lpstr>
      <vt:lpstr>Built-in function</vt:lpstr>
      <vt:lpstr>내장함수 호출하기</vt:lpstr>
      <vt:lpstr>  함수 인자  전달 규칙 </vt:lpstr>
      <vt:lpstr>Call by sharing</vt:lpstr>
      <vt:lpstr>Call by sharing 이란</vt:lpstr>
      <vt:lpstr>함수 파라미터/ 인자</vt:lpstr>
      <vt:lpstr>함수 파라미터/인자 전달</vt:lpstr>
      <vt:lpstr>Function Bound/unbound</vt:lpstr>
      <vt:lpstr>  함수 파리미터  처리기준 </vt:lpstr>
      <vt:lpstr>파라미터는 왜 변하는가?</vt:lpstr>
      <vt:lpstr>파라미터 관리 규칙</vt:lpstr>
      <vt:lpstr>파라미터에 대한 타입 체크</vt:lpstr>
      <vt:lpstr>파라미터는 위치별 처리는?</vt:lpstr>
      <vt:lpstr>파라미터 관리 규칙</vt:lpstr>
      <vt:lpstr>파라미터는 이름별 처리는?</vt:lpstr>
      <vt:lpstr>파라미터 관리 규칙</vt:lpstr>
      <vt:lpstr>가변 파라미터 처리는?</vt:lpstr>
      <vt:lpstr>파라미터 관리 규칙</vt:lpstr>
      <vt:lpstr>로컬namespce 런타임처리?</vt:lpstr>
      <vt:lpstr>Runtime에 로컬변수</vt:lpstr>
      <vt:lpstr>인자 unpack 처리는?</vt:lpstr>
      <vt:lpstr>인자에서 unpack 처리</vt:lpstr>
      <vt:lpstr>Data type is  Object  </vt:lpstr>
      <vt:lpstr>1급 객체란?</vt:lpstr>
      <vt:lpstr>1급 객체의 특징</vt:lpstr>
      <vt:lpstr>Literal 처리</vt:lpstr>
      <vt:lpstr>왜 객체화 했을까?</vt:lpstr>
      <vt:lpstr>Value 갱신 기준</vt:lpstr>
      <vt:lpstr>객체 처리 이유</vt:lpstr>
      <vt:lpstr>모든 것은 객체</vt:lpstr>
      <vt:lpstr>객체 값 처리하는 예시</vt:lpstr>
      <vt:lpstr>객체 생성이 첫번째</vt:lpstr>
      <vt:lpstr>런타임 객체 처리</vt:lpstr>
      <vt:lpstr>타 클래스에서 인스턴스 생성</vt:lpstr>
      <vt:lpstr>객체를 변수  할당시 관리 기준 </vt:lpstr>
      <vt:lpstr>원자/분자 타입 </vt:lpstr>
      <vt:lpstr>Values and data types:원자</vt:lpstr>
      <vt:lpstr>Values and data types:분자</vt:lpstr>
      <vt:lpstr>변수의 별칭</vt:lpstr>
      <vt:lpstr>변수의 별칭</vt:lpstr>
      <vt:lpstr>객체 정체성 비교</vt:lpstr>
      <vt:lpstr>  is/is not : 동일한 객체 점검 </vt:lpstr>
      <vt:lpstr>객체 동일한 값 비교</vt:lpstr>
      <vt:lpstr>   == : 동일한  값 점검 </vt:lpstr>
      <vt:lpstr>   == :  overriding </vt:lpstr>
      <vt:lpstr>객체 내부  관리 기준 </vt:lpstr>
      <vt:lpstr>객체 내부 보기</vt:lpstr>
      <vt:lpstr>   dir()로 보기</vt:lpstr>
      <vt:lpstr>   instance.__dict__로 보기</vt:lpstr>
      <vt:lpstr>Mutable &amp; immutable</vt:lpstr>
      <vt:lpstr>Mutable &amp; immutable</vt:lpstr>
      <vt:lpstr>Builtin type 특성</vt:lpstr>
      <vt:lpstr>Mutable &amp; immutable</vt:lpstr>
      <vt:lpstr>Data(Object) Type 기본</vt:lpstr>
      <vt:lpstr>object</vt:lpstr>
      <vt:lpstr>Data types 이해하기</vt:lpstr>
      <vt:lpstr>Python Class  특징 </vt:lpstr>
      <vt:lpstr>Class 고려사항(2버전)</vt:lpstr>
      <vt:lpstr>  object 상속 명기 필요</vt:lpstr>
      <vt:lpstr>클래스의 인스턴스 초기화</vt:lpstr>
      <vt:lpstr>  __init__ 메소드</vt:lpstr>
      <vt:lpstr>Explicit is better than implicit</vt:lpstr>
      <vt:lpstr>클래스 객체가 관리 영역</vt:lpstr>
      <vt:lpstr>이름이 부여된 속성을 가짐</vt:lpstr>
      <vt:lpstr>클래스 호출</vt:lpstr>
      <vt:lpstr> 클래스도 함수처럼 호출</vt:lpstr>
      <vt:lpstr>클래스 변수 정의 및 할당</vt:lpstr>
      <vt:lpstr>Class 속성의 변수는 public</vt:lpstr>
      <vt:lpstr>Classmethod/statcimethod</vt:lpstr>
      <vt:lpstr>메소드는 오버로딩 불가</vt:lpstr>
      <vt:lpstr>객체 실행환경</vt:lpstr>
      <vt:lpstr>객체 실행환경</vt:lpstr>
      <vt:lpstr>연산자 대치</vt:lpstr>
      <vt:lpstr>스페셜메소드는 연산자를 대치</vt:lpstr>
      <vt:lpstr>스페셜 메소드 오버라이딩</vt:lpstr>
      <vt:lpstr>상속과 위임의 차이</vt:lpstr>
      <vt:lpstr>파이썬: 인터프리터 언어</vt:lpstr>
      <vt:lpstr>상속은 위임이다</vt:lpstr>
      <vt:lpstr>메소드 호출 방식</vt:lpstr>
      <vt:lpstr>Method Bound/unbound</vt:lpstr>
      <vt:lpstr>Method Bound 규칙</vt:lpstr>
      <vt:lpstr>메소드 와 함수 </vt:lpstr>
      <vt:lpstr>함수와 메소드 차이</vt:lpstr>
      <vt:lpstr>클래스 내부에 함수 정의</vt:lpstr>
      <vt:lpstr>클래스 내에 함수 정의 1</vt:lpstr>
      <vt:lpstr>클래스 내에 함수 정의 2</vt:lpstr>
      <vt:lpstr>클래스 내에 함수 해결 사항</vt:lpstr>
      <vt:lpstr>Class namespace 관리기준</vt:lpstr>
      <vt:lpstr>Class 내부 구조</vt:lpstr>
      <vt:lpstr> class 내부 구조</vt:lpstr>
      <vt:lpstr> class 내부 구조 예시</vt:lpstr>
      <vt:lpstr>자식 Class 내부 구조</vt:lpstr>
      <vt:lpstr> class 별 __dict__ 관리 기준</vt:lpstr>
      <vt:lpstr>상속관계 class 내부 구조</vt:lpstr>
      <vt:lpstr> parent class/child class</vt:lpstr>
      <vt:lpstr>내장class 내부 구조</vt:lpstr>
      <vt:lpstr> 숫자 class</vt:lpstr>
      <vt:lpstr> 문자열 class</vt:lpstr>
      <vt:lpstr> list class</vt:lpstr>
      <vt:lpstr> dict class</vt:lpstr>
      <vt:lpstr>내장class를 상속할 경우 구조</vt:lpstr>
      <vt:lpstr> 내장 class를 상속 : int</vt:lpstr>
      <vt:lpstr> 내장 class를 상속 : list</vt:lpstr>
      <vt:lpstr>외부 함수를 내부 메소드화</vt:lpstr>
      <vt:lpstr> class 내의 속성을 항상 추가</vt:lpstr>
      <vt:lpstr>Runtime 속성 추가</vt:lpstr>
      <vt:lpstr> class/instance 속성 관리 기준</vt:lpstr>
      <vt:lpstr> class/instance runtime 처리</vt:lpstr>
      <vt:lpstr>Global 변수 참조</vt:lpstr>
      <vt:lpstr> class : global 변수 참조 </vt:lpstr>
      <vt:lpstr> class : class 속성(변수) 사용</vt:lpstr>
      <vt:lpstr>  멤버 메소드 접근(binding) </vt:lpstr>
      <vt:lpstr>함수/메소드 구별</vt:lpstr>
      <vt:lpstr>함수 와 메소드 구별 </vt:lpstr>
      <vt:lpstr>Binding method</vt:lpstr>
      <vt:lpstr>Binding instance</vt:lpstr>
      <vt:lpstr>Binding function</vt:lpstr>
      <vt:lpstr>Binding instance: function</vt:lpstr>
      <vt:lpstr>메소드에 대한 namespace  관리기준 </vt:lpstr>
      <vt:lpstr>메소드 namespace 접근 방식</vt:lpstr>
      <vt:lpstr> 메소드 로컬변수</vt:lpstr>
      <vt:lpstr> 메소드 글로벌 변수</vt:lpstr>
      <vt:lpstr>메소드는 꼭 한정자 처리</vt:lpstr>
      <vt:lpstr> 한정자없이 메소드 호출 에러</vt:lpstr>
      <vt:lpstr> 한정자.메소드 호출 </vt:lpstr>
      <vt:lpstr>instance  속성 접근 property </vt:lpstr>
      <vt:lpstr>property정의</vt:lpstr>
      <vt:lpstr> 사용자 정의에 property 정의</vt:lpstr>
      <vt:lpstr>Property 활용</vt:lpstr>
      <vt:lpstr> property 활용</vt:lpstr>
      <vt:lpstr>instance  속성 접근 descriptor </vt:lpstr>
      <vt:lpstr>Descriptor 정의</vt:lpstr>
      <vt:lpstr> descriptor 클래스 정의</vt:lpstr>
      <vt:lpstr>Descriptor 활용</vt:lpstr>
      <vt:lpstr> 사용자 클래스 정의</vt:lpstr>
      <vt:lpstr> 사용자 클래스 인스턴스에서 활용</vt:lpstr>
      <vt:lpstr>Module  사용기준 </vt:lpstr>
      <vt:lpstr> import/from import 차이</vt:lpstr>
      <vt:lpstr> import와 from imort 차이</vt:lpstr>
      <vt:lpstr> from  imort   처리</vt:lpstr>
      <vt:lpstr> module 별 global 처리 기준</vt:lpstr>
      <vt:lpstr> module 별 global 기준</vt:lpstr>
      <vt:lpstr>__builtin__</vt:lpstr>
      <vt:lpstr>__builtin__ 도 import 가능</vt:lpstr>
      <vt:lpstr>3. 버전에서 import하기</vt:lpstr>
      <vt:lpstr>  File 구조  이해하기 </vt:lpstr>
      <vt:lpstr>File 이해</vt:lpstr>
      <vt:lpstr>File 은 Object</vt:lpstr>
      <vt:lpstr>File에서 handle object</vt:lpstr>
      <vt:lpstr>File handle 메소드</vt:lpstr>
      <vt:lpstr>File Object Method(1)</vt:lpstr>
      <vt:lpstr>File Object Method(2)</vt:lpstr>
      <vt:lpstr>File :read</vt:lpstr>
      <vt:lpstr>File :readlines</vt:lpstr>
      <vt:lpstr>File :tell</vt:lpstr>
      <vt:lpstr>File : seek</vt:lpstr>
      <vt:lpstr>File : truncate</vt:lpstr>
      <vt:lpstr>File handle 속성변수</vt:lpstr>
      <vt:lpstr>File Object Variable</vt:lpstr>
      <vt:lpstr>  File 처리하기 </vt:lpstr>
      <vt:lpstr>File 생성/닫기</vt:lpstr>
      <vt:lpstr>File 생성 및 닫기</vt:lpstr>
      <vt:lpstr>File 열기모드</vt:lpstr>
      <vt:lpstr>파일 쓰기 및 추가</vt:lpstr>
      <vt:lpstr>File 오픈 후 쓰기</vt:lpstr>
      <vt:lpstr>File 오픈 후 추가하기</vt:lpstr>
      <vt:lpstr>파일 읽기</vt:lpstr>
      <vt:lpstr>File 오픈 후 읽기- 한 라인</vt:lpstr>
      <vt:lpstr>File 오픈 후 읽기- 여러 라인</vt:lpstr>
      <vt:lpstr>파일 읽고 파일 만들기</vt:lpstr>
      <vt:lpstr>File 오픈 후 다른 file 만들기</vt:lpstr>
      <vt:lpstr>파일을 쓰고 일부 수정</vt:lpstr>
      <vt:lpstr>File 쓰고 일부 수정</vt:lpstr>
      <vt:lpstr>파일 읽고 출력하기</vt:lpstr>
      <vt:lpstr>File 만들기 </vt:lpstr>
      <vt:lpstr>File :  for문을 이용해서 처리 </vt:lpstr>
      <vt:lpstr>Console 창과 연계 파일처리</vt:lpstr>
      <vt:lpstr> raw_input 받고 file에 write</vt:lpstr>
      <vt:lpstr> 처리 결과</vt:lpstr>
      <vt:lpstr>  File 처리하기 (with context) </vt:lpstr>
      <vt:lpstr>With문 사용하기</vt:lpstr>
      <vt:lpstr>File 생성 및 닫기 – with 문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1812</cp:revision>
  <cp:lastPrinted>2016-10-10T03:51:17Z</cp:lastPrinted>
  <dcterms:created xsi:type="dcterms:W3CDTF">2015-12-01T07:34:30Z</dcterms:created>
  <dcterms:modified xsi:type="dcterms:W3CDTF">2017-04-14T06:29:55Z</dcterms:modified>
</cp:coreProperties>
</file>